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8" r:id="rId2"/>
    <p:sldId id="276" r:id="rId3"/>
    <p:sldId id="277" r:id="rId4"/>
    <p:sldId id="257" r:id="rId5"/>
    <p:sldId id="260" r:id="rId6"/>
    <p:sldId id="262" r:id="rId7"/>
    <p:sldId id="259" r:id="rId8"/>
    <p:sldId id="263" r:id="rId9"/>
    <p:sldId id="291" r:id="rId10"/>
    <p:sldId id="282" r:id="rId11"/>
    <p:sldId id="286" r:id="rId12"/>
    <p:sldId id="287" r:id="rId13"/>
    <p:sldId id="289" r:id="rId14"/>
    <p:sldId id="292" r:id="rId15"/>
    <p:sldId id="280" r:id="rId16"/>
    <p:sldId id="281" r:id="rId17"/>
    <p:sldId id="264" r:id="rId18"/>
    <p:sldId id="267" r:id="rId19"/>
    <p:sldId id="268" r:id="rId20"/>
    <p:sldId id="269" r:id="rId21"/>
    <p:sldId id="270" r:id="rId22"/>
    <p:sldId id="271" r:id="rId23"/>
    <p:sldId id="272" r:id="rId24"/>
    <p:sldId id="265" r:id="rId25"/>
    <p:sldId id="266" r:id="rId26"/>
    <p:sldId id="274" r:id="rId27"/>
    <p:sldId id="279" r:id="rId28"/>
    <p:sldId id="27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0"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5"/>
  </p:normalViewPr>
  <p:slideViewPr>
    <p:cSldViewPr snapToGrid="0" snapToObjects="1">
      <p:cViewPr varScale="1">
        <p:scale>
          <a:sx n="106" d="100"/>
          <a:sy n="106" d="100"/>
        </p:scale>
        <p:origin x="792"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D8DF3C-98D0-9046-A31E-90F1C82EFFCA}"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CCBD5D99-1FAE-C049-9CA3-DB66F91486DA}">
      <dgm:prSet phldrT="[Text]" custT="1"/>
      <dgm:spPr/>
      <dgm:t>
        <a:bodyPr/>
        <a:lstStyle/>
        <a:p>
          <a:pPr algn="ctr"/>
          <a:r>
            <a:rPr lang="en-US" sz="1200" b="1" dirty="0">
              <a:latin typeface="Candara" panose="020E0502030303020204" pitchFamily="34" charset="0"/>
            </a:rPr>
            <a:t>September</a:t>
          </a:r>
        </a:p>
      </dgm:t>
    </dgm:pt>
    <dgm:pt modelId="{A05F3866-1F3C-E248-B01E-722D9BD90B82}" type="parTrans" cxnId="{ACB6A4A1-1C9F-E04E-BDAA-277E0CE2ACA2}">
      <dgm:prSet/>
      <dgm:spPr/>
      <dgm:t>
        <a:bodyPr/>
        <a:lstStyle/>
        <a:p>
          <a:endParaRPr lang="en-US"/>
        </a:p>
      </dgm:t>
    </dgm:pt>
    <dgm:pt modelId="{28BF4E9B-20E7-8F4F-AF32-F539B3D5A77A}" type="sibTrans" cxnId="{ACB6A4A1-1C9F-E04E-BDAA-277E0CE2ACA2}">
      <dgm:prSet/>
      <dgm:spPr/>
      <dgm:t>
        <a:bodyPr/>
        <a:lstStyle/>
        <a:p>
          <a:endParaRPr lang="en-US"/>
        </a:p>
      </dgm:t>
    </dgm:pt>
    <dgm:pt modelId="{97AB901C-F0D8-EF4B-BDB9-23456AD43D5A}">
      <dgm:prSet phldrT="[Text]"/>
      <dgm:spPr/>
      <dgm:t>
        <a:bodyPr/>
        <a:lstStyle/>
        <a:p>
          <a:pPr algn="l"/>
          <a:r>
            <a:rPr lang="en-US" dirty="0">
              <a:latin typeface="Candara" panose="020E0502030303020204" pitchFamily="34" charset="0"/>
            </a:rPr>
            <a:t>Research about indoor Space recognition</a:t>
          </a:r>
        </a:p>
      </dgm:t>
    </dgm:pt>
    <dgm:pt modelId="{84E66525-8179-A64E-8BC3-25072F4574EB}" type="parTrans" cxnId="{EE91745F-383F-8F44-BA5A-DFD7D14AB178}">
      <dgm:prSet/>
      <dgm:spPr/>
      <dgm:t>
        <a:bodyPr/>
        <a:lstStyle/>
        <a:p>
          <a:endParaRPr lang="en-US"/>
        </a:p>
      </dgm:t>
    </dgm:pt>
    <dgm:pt modelId="{4E5021F1-4AC5-254A-BA9E-B851F591519D}" type="sibTrans" cxnId="{EE91745F-383F-8F44-BA5A-DFD7D14AB178}">
      <dgm:prSet/>
      <dgm:spPr/>
      <dgm:t>
        <a:bodyPr/>
        <a:lstStyle/>
        <a:p>
          <a:endParaRPr lang="en-US"/>
        </a:p>
      </dgm:t>
    </dgm:pt>
    <dgm:pt modelId="{57432C80-DAD8-F54A-B654-4BE772774DE4}">
      <dgm:prSet phldrT="[Text]" custT="1"/>
      <dgm:spPr/>
      <dgm:t>
        <a:bodyPr/>
        <a:lstStyle/>
        <a:p>
          <a:r>
            <a:rPr lang="en-US" sz="1200" b="1" dirty="0">
              <a:latin typeface="Candara" panose="020E0502030303020204" pitchFamily="34" charset="0"/>
            </a:rPr>
            <a:t>October</a:t>
          </a:r>
        </a:p>
      </dgm:t>
    </dgm:pt>
    <dgm:pt modelId="{9C13376A-C686-8D48-89C6-5DB53CB6F16D}" type="parTrans" cxnId="{348DE547-3CE8-264B-BBD7-682F2EBCA1EF}">
      <dgm:prSet/>
      <dgm:spPr/>
      <dgm:t>
        <a:bodyPr/>
        <a:lstStyle/>
        <a:p>
          <a:endParaRPr lang="en-US"/>
        </a:p>
      </dgm:t>
    </dgm:pt>
    <dgm:pt modelId="{DA33B503-B938-2542-ACFB-0EA36FA9B9DB}" type="sibTrans" cxnId="{348DE547-3CE8-264B-BBD7-682F2EBCA1EF}">
      <dgm:prSet/>
      <dgm:spPr/>
      <dgm:t>
        <a:bodyPr/>
        <a:lstStyle/>
        <a:p>
          <a:endParaRPr lang="en-US"/>
        </a:p>
      </dgm:t>
    </dgm:pt>
    <dgm:pt modelId="{74DF7306-E3E6-B745-8D78-5A5C76DA0B23}">
      <dgm:prSet phldrT="[Text]"/>
      <dgm:spPr/>
      <dgm:t>
        <a:bodyPr/>
        <a:lstStyle/>
        <a:p>
          <a:pPr algn="l"/>
          <a:r>
            <a:rPr lang="en-US" dirty="0">
              <a:latin typeface="Candara" panose="020E0502030303020204" pitchFamily="34" charset="0"/>
            </a:rPr>
            <a:t>Requirement Gathering</a:t>
          </a:r>
        </a:p>
      </dgm:t>
    </dgm:pt>
    <dgm:pt modelId="{F7796C0D-E07D-4C47-A6AB-CDF0B96F42CE}" type="parTrans" cxnId="{A293B65F-F00D-554E-B42A-C742C3418CC3}">
      <dgm:prSet/>
      <dgm:spPr/>
      <dgm:t>
        <a:bodyPr/>
        <a:lstStyle/>
        <a:p>
          <a:endParaRPr lang="en-US"/>
        </a:p>
      </dgm:t>
    </dgm:pt>
    <dgm:pt modelId="{83047F81-CE73-F44D-BA56-0CCDEBCB1011}" type="sibTrans" cxnId="{A293B65F-F00D-554E-B42A-C742C3418CC3}">
      <dgm:prSet/>
      <dgm:spPr/>
      <dgm:t>
        <a:bodyPr/>
        <a:lstStyle/>
        <a:p>
          <a:endParaRPr lang="en-US"/>
        </a:p>
      </dgm:t>
    </dgm:pt>
    <dgm:pt modelId="{F619D2BC-B63C-C544-81E1-5CF95DC0D8B7}">
      <dgm:prSet phldrT="[Text]" custT="1"/>
      <dgm:spPr/>
      <dgm:t>
        <a:bodyPr/>
        <a:lstStyle/>
        <a:p>
          <a:r>
            <a:rPr lang="en-US" sz="1200" b="1" dirty="0">
              <a:latin typeface="Candara" panose="020E0502030303020204" pitchFamily="34" charset="0"/>
            </a:rPr>
            <a:t>November</a:t>
          </a:r>
        </a:p>
      </dgm:t>
    </dgm:pt>
    <dgm:pt modelId="{F6D2EAF4-879D-E54A-AF52-EF0F5FD2A949}" type="parTrans" cxnId="{3644D4E2-4A71-DF4B-A3B1-4FD3DA1E474F}">
      <dgm:prSet/>
      <dgm:spPr/>
      <dgm:t>
        <a:bodyPr/>
        <a:lstStyle/>
        <a:p>
          <a:endParaRPr lang="en-US"/>
        </a:p>
      </dgm:t>
    </dgm:pt>
    <dgm:pt modelId="{290A8169-625C-A046-8F04-06A69034ECA5}" type="sibTrans" cxnId="{3644D4E2-4A71-DF4B-A3B1-4FD3DA1E474F}">
      <dgm:prSet/>
      <dgm:spPr/>
      <dgm:t>
        <a:bodyPr/>
        <a:lstStyle/>
        <a:p>
          <a:endParaRPr lang="en-US"/>
        </a:p>
      </dgm:t>
    </dgm:pt>
    <dgm:pt modelId="{13EB57C2-F6D9-B444-B34E-901F73259BD6}">
      <dgm:prSet phldrT="[Text]"/>
      <dgm:spPr/>
      <dgm:t>
        <a:bodyPr/>
        <a:lstStyle/>
        <a:p>
          <a:pPr algn="l"/>
          <a:r>
            <a:rPr lang="en-US" dirty="0">
              <a:latin typeface="Candara" panose="020E0502030303020204" pitchFamily="34" charset="0"/>
            </a:rPr>
            <a:t>Technology review and analysis </a:t>
          </a:r>
        </a:p>
      </dgm:t>
    </dgm:pt>
    <dgm:pt modelId="{9329D29C-58A1-EE40-A6BA-A303981AB1C6}" type="parTrans" cxnId="{7F50832E-7F1D-5F44-8015-8FD996ACC023}">
      <dgm:prSet/>
      <dgm:spPr/>
      <dgm:t>
        <a:bodyPr/>
        <a:lstStyle/>
        <a:p>
          <a:endParaRPr lang="en-US"/>
        </a:p>
      </dgm:t>
    </dgm:pt>
    <dgm:pt modelId="{1D102BC5-EC8B-7741-9024-19D3F046049D}" type="sibTrans" cxnId="{7F50832E-7F1D-5F44-8015-8FD996ACC023}">
      <dgm:prSet/>
      <dgm:spPr/>
      <dgm:t>
        <a:bodyPr/>
        <a:lstStyle/>
        <a:p>
          <a:endParaRPr lang="en-US"/>
        </a:p>
      </dgm:t>
    </dgm:pt>
    <dgm:pt modelId="{2E21E560-E3DF-8740-AAC7-6DE97CB7C983}">
      <dgm:prSet phldrT="[Text]"/>
      <dgm:spPr/>
      <dgm:t>
        <a:bodyPr/>
        <a:lstStyle/>
        <a:p>
          <a:pPr algn="l"/>
          <a:r>
            <a:rPr lang="en-US" dirty="0">
              <a:latin typeface="Candara" panose="020E0502030303020204" pitchFamily="34" charset="0"/>
            </a:rPr>
            <a:t>Implementation of MVP</a:t>
          </a:r>
        </a:p>
      </dgm:t>
    </dgm:pt>
    <dgm:pt modelId="{9CB077AC-C057-9F49-95AC-C620BDEA6BE2}" type="parTrans" cxnId="{F6C82E79-A0C5-CD48-B3DC-9B73F2F0A643}">
      <dgm:prSet/>
      <dgm:spPr/>
      <dgm:t>
        <a:bodyPr/>
        <a:lstStyle/>
        <a:p>
          <a:endParaRPr lang="en-US"/>
        </a:p>
      </dgm:t>
    </dgm:pt>
    <dgm:pt modelId="{B83460D8-FC72-3F42-8FEA-AE4B1D76DE07}" type="sibTrans" cxnId="{F6C82E79-A0C5-CD48-B3DC-9B73F2F0A643}">
      <dgm:prSet/>
      <dgm:spPr/>
      <dgm:t>
        <a:bodyPr/>
        <a:lstStyle/>
        <a:p>
          <a:endParaRPr lang="en-US"/>
        </a:p>
      </dgm:t>
    </dgm:pt>
    <dgm:pt modelId="{D5CA0899-F675-2D41-93F8-6848A2340102}">
      <dgm:prSet phldrT="[Text]" custT="1"/>
      <dgm:spPr/>
      <dgm:t>
        <a:bodyPr/>
        <a:lstStyle/>
        <a:p>
          <a:r>
            <a:rPr lang="en-US" sz="1200" b="1" dirty="0">
              <a:latin typeface="Candara" panose="020E0502030303020204" pitchFamily="34" charset="0"/>
            </a:rPr>
            <a:t>December</a:t>
          </a:r>
        </a:p>
      </dgm:t>
    </dgm:pt>
    <dgm:pt modelId="{588849BC-7662-9641-8AAB-CD53E9BE3C70}" type="parTrans" cxnId="{39D604BD-155F-174E-8F0C-A9970503A219}">
      <dgm:prSet/>
      <dgm:spPr/>
      <dgm:t>
        <a:bodyPr/>
        <a:lstStyle/>
        <a:p>
          <a:endParaRPr lang="en-US"/>
        </a:p>
      </dgm:t>
    </dgm:pt>
    <dgm:pt modelId="{AEC6DE91-5BE9-EB43-860E-DF801E8F9EBB}" type="sibTrans" cxnId="{39D604BD-155F-174E-8F0C-A9970503A219}">
      <dgm:prSet/>
      <dgm:spPr/>
      <dgm:t>
        <a:bodyPr/>
        <a:lstStyle/>
        <a:p>
          <a:endParaRPr lang="en-US"/>
        </a:p>
      </dgm:t>
    </dgm:pt>
    <dgm:pt modelId="{2A6FF848-C831-F14B-A7AA-350D86A19FE5}" type="pres">
      <dgm:prSet presAssocID="{ABD8DF3C-98D0-9046-A31E-90F1C82EFFCA}" presName="Name0" presStyleCnt="0">
        <dgm:presLayoutVars>
          <dgm:chPref val="3"/>
          <dgm:dir/>
          <dgm:animLvl val="lvl"/>
          <dgm:resizeHandles/>
        </dgm:presLayoutVars>
      </dgm:prSet>
      <dgm:spPr/>
    </dgm:pt>
    <dgm:pt modelId="{C9051FBF-F500-3D43-AED2-BBEAA62895E0}" type="pres">
      <dgm:prSet presAssocID="{CCBD5D99-1FAE-C049-9CA3-DB66F91486DA}" presName="horFlow" presStyleCnt="0"/>
      <dgm:spPr/>
    </dgm:pt>
    <dgm:pt modelId="{1D0767EC-0280-D149-83A3-C49AC0E379A0}" type="pres">
      <dgm:prSet presAssocID="{CCBD5D99-1FAE-C049-9CA3-DB66F91486DA}" presName="bigChev" presStyleLbl="node1" presStyleIdx="0" presStyleCnt="4" custScaleX="634157" custScaleY="666662" custLinFactX="504657" custLinFactY="-288057" custLinFactNeighborX="600000" custLinFactNeighborY="-300000"/>
      <dgm:spPr/>
    </dgm:pt>
    <dgm:pt modelId="{3CBF8A51-C026-0347-ABEA-B55126E6A91B}" type="pres">
      <dgm:prSet presAssocID="{84E66525-8179-A64E-8BC3-25072F4574EB}" presName="parTrans" presStyleCnt="0"/>
      <dgm:spPr/>
    </dgm:pt>
    <dgm:pt modelId="{ED436D16-A5FF-F84F-BA48-F7C53BA64EA9}" type="pres">
      <dgm:prSet presAssocID="{97AB901C-F0D8-EF4B-BDB9-23456AD43D5A}" presName="node" presStyleLbl="alignAccFollowNode1" presStyleIdx="0" presStyleCnt="4" custScaleX="2000000" custScaleY="690221" custLinFactX="576948" custLinFactY="-300000" custLinFactNeighborX="600000" custLinFactNeighborY="-397104">
        <dgm:presLayoutVars>
          <dgm:bulletEnabled val="1"/>
        </dgm:presLayoutVars>
      </dgm:prSet>
      <dgm:spPr/>
    </dgm:pt>
    <dgm:pt modelId="{7D635D9D-9C4B-3B4F-99EA-C6FD19FD5DA9}" type="pres">
      <dgm:prSet presAssocID="{CCBD5D99-1FAE-C049-9CA3-DB66F91486DA}" presName="vSp" presStyleCnt="0"/>
      <dgm:spPr/>
    </dgm:pt>
    <dgm:pt modelId="{D2268A60-5E80-4744-B9EE-CC032503836D}" type="pres">
      <dgm:prSet presAssocID="{57432C80-DAD8-F54A-B654-4BE772774DE4}" presName="horFlow" presStyleCnt="0"/>
      <dgm:spPr/>
    </dgm:pt>
    <dgm:pt modelId="{122BB6A9-F2EF-5943-B92A-9C420259D5DA}" type="pres">
      <dgm:prSet presAssocID="{57432C80-DAD8-F54A-B654-4BE772774DE4}" presName="bigChev" presStyleLbl="node1" presStyleIdx="1" presStyleCnt="4" custScaleX="621511" custScaleY="709493" custLinFactX="504657" custLinFactY="-54884" custLinFactNeighborX="600000" custLinFactNeighborY="-100000"/>
      <dgm:spPr/>
    </dgm:pt>
    <dgm:pt modelId="{15AFC3B6-25F4-784E-94EB-ABA06D6D2CB4}" type="pres">
      <dgm:prSet presAssocID="{F7796C0D-E07D-4C47-A6AB-CDF0B96F42CE}" presName="parTrans" presStyleCnt="0"/>
      <dgm:spPr/>
    </dgm:pt>
    <dgm:pt modelId="{0F330CD2-E3F3-B240-A6A0-A386E66C00DC}" type="pres">
      <dgm:prSet presAssocID="{74DF7306-E3E6-B745-8D78-5A5C76DA0B23}" presName="node" presStyleLbl="alignAccFollowNode1" presStyleIdx="1" presStyleCnt="4" custScaleX="1952708" custScaleY="773611" custLinFactX="556522" custLinFactY="-88950" custLinFactNeighborX="600000" custLinFactNeighborY="-100000">
        <dgm:presLayoutVars>
          <dgm:bulletEnabled val="1"/>
        </dgm:presLayoutVars>
      </dgm:prSet>
      <dgm:spPr/>
    </dgm:pt>
    <dgm:pt modelId="{C392B1D3-B77B-FB40-8B71-294BB038E1C7}" type="pres">
      <dgm:prSet presAssocID="{57432C80-DAD8-F54A-B654-4BE772774DE4}" presName="vSp" presStyleCnt="0"/>
      <dgm:spPr/>
    </dgm:pt>
    <dgm:pt modelId="{C5752651-7368-4841-8A06-685D9B9BE452}" type="pres">
      <dgm:prSet presAssocID="{F619D2BC-B63C-C544-81E1-5CF95DC0D8B7}" presName="horFlow" presStyleCnt="0"/>
      <dgm:spPr/>
    </dgm:pt>
    <dgm:pt modelId="{733073AE-F5BD-7E43-95D4-9D64F2D2775C}" type="pres">
      <dgm:prSet presAssocID="{F619D2BC-B63C-C544-81E1-5CF95DC0D8B7}" presName="bigChev" presStyleLbl="node1" presStyleIdx="2" presStyleCnt="4" custScaleX="657593" custScaleY="660264" custLinFactX="504657" custLinFactY="100000" custLinFactNeighborX="600000" custLinFactNeighborY="160703"/>
      <dgm:spPr/>
    </dgm:pt>
    <dgm:pt modelId="{DC9CD514-8EF8-C040-9A6E-B2462A4AACDC}" type="pres">
      <dgm:prSet presAssocID="{9329D29C-58A1-EE40-A6BA-A303981AB1C6}" presName="parTrans" presStyleCnt="0"/>
      <dgm:spPr/>
    </dgm:pt>
    <dgm:pt modelId="{D152DAF2-88C3-5A43-B2ED-BE54F76AE7D2}" type="pres">
      <dgm:prSet presAssocID="{13EB57C2-F6D9-B444-B34E-901F73259BD6}" presName="node" presStyleLbl="alignAccFollowNode1" presStyleIdx="2" presStyleCnt="4" custScaleX="1931419" custScaleY="758257" custLinFactX="558190" custLinFactY="120064" custLinFactNeighborX="600000" custLinFactNeighborY="200000">
        <dgm:presLayoutVars>
          <dgm:bulletEnabled val="1"/>
        </dgm:presLayoutVars>
      </dgm:prSet>
      <dgm:spPr/>
    </dgm:pt>
    <dgm:pt modelId="{099769D8-3258-F44D-BA2E-9787DBCFD0D5}" type="pres">
      <dgm:prSet presAssocID="{1D102BC5-EC8B-7741-9024-19D3F046049D}" presName="sibTrans" presStyleCnt="0"/>
      <dgm:spPr/>
    </dgm:pt>
    <dgm:pt modelId="{A3E6CE57-ED1A-EE4B-B876-3778F0792BE9}" type="pres">
      <dgm:prSet presAssocID="{2E21E560-E3DF-8740-AAC7-6DE97CB7C983}" presName="node" presStyleLbl="alignAccFollowNode1" presStyleIdx="3" presStyleCnt="4" custScaleX="1984803" custScaleY="690218" custLinFactX="-1173409" custLinFactY="800000" custLinFactNeighborX="-1200000" custLinFactNeighborY="813722">
        <dgm:presLayoutVars>
          <dgm:bulletEnabled val="1"/>
        </dgm:presLayoutVars>
      </dgm:prSet>
      <dgm:spPr/>
    </dgm:pt>
    <dgm:pt modelId="{E588196E-A757-4D43-B420-3CBB67B9B186}" type="pres">
      <dgm:prSet presAssocID="{F619D2BC-B63C-C544-81E1-5CF95DC0D8B7}" presName="vSp" presStyleCnt="0"/>
      <dgm:spPr/>
    </dgm:pt>
    <dgm:pt modelId="{025934C4-39EE-614C-8CB7-C7751FE9DAE1}" type="pres">
      <dgm:prSet presAssocID="{D5CA0899-F675-2D41-93F8-6848A2340102}" presName="horFlow" presStyleCnt="0"/>
      <dgm:spPr/>
    </dgm:pt>
    <dgm:pt modelId="{484F5F81-48CE-284D-AA42-F0D83B581A72}" type="pres">
      <dgm:prSet presAssocID="{D5CA0899-F675-2D41-93F8-6848A2340102}" presName="bigChev" presStyleLbl="node1" presStyleIdx="3" presStyleCnt="4" custScaleX="593068" custScaleY="694730" custLinFactX="282657" custLinFactY="300000" custLinFactNeighborX="300000" custLinFactNeighborY="332275"/>
      <dgm:spPr/>
    </dgm:pt>
  </dgm:ptLst>
  <dgm:cxnLst>
    <dgm:cxn modelId="{7F50832E-7F1D-5F44-8015-8FD996ACC023}" srcId="{F619D2BC-B63C-C544-81E1-5CF95DC0D8B7}" destId="{13EB57C2-F6D9-B444-B34E-901F73259BD6}" srcOrd="0" destOrd="0" parTransId="{9329D29C-58A1-EE40-A6BA-A303981AB1C6}" sibTransId="{1D102BC5-EC8B-7741-9024-19D3F046049D}"/>
    <dgm:cxn modelId="{899F2736-5354-0247-BC3C-1B47767511FB}" type="presOf" srcId="{13EB57C2-F6D9-B444-B34E-901F73259BD6}" destId="{D152DAF2-88C3-5A43-B2ED-BE54F76AE7D2}" srcOrd="0" destOrd="0" presId="urn:microsoft.com/office/officeart/2005/8/layout/lProcess3"/>
    <dgm:cxn modelId="{348DE547-3CE8-264B-BBD7-682F2EBCA1EF}" srcId="{ABD8DF3C-98D0-9046-A31E-90F1C82EFFCA}" destId="{57432C80-DAD8-F54A-B654-4BE772774DE4}" srcOrd="1" destOrd="0" parTransId="{9C13376A-C686-8D48-89C6-5DB53CB6F16D}" sibTransId="{DA33B503-B938-2542-ACFB-0EA36FA9B9DB}"/>
    <dgm:cxn modelId="{EE91745F-383F-8F44-BA5A-DFD7D14AB178}" srcId="{CCBD5D99-1FAE-C049-9CA3-DB66F91486DA}" destId="{97AB901C-F0D8-EF4B-BDB9-23456AD43D5A}" srcOrd="0" destOrd="0" parTransId="{84E66525-8179-A64E-8BC3-25072F4574EB}" sibTransId="{4E5021F1-4AC5-254A-BA9E-B851F591519D}"/>
    <dgm:cxn modelId="{A293B65F-F00D-554E-B42A-C742C3418CC3}" srcId="{57432C80-DAD8-F54A-B654-4BE772774DE4}" destId="{74DF7306-E3E6-B745-8D78-5A5C76DA0B23}" srcOrd="0" destOrd="0" parTransId="{F7796C0D-E07D-4C47-A6AB-CDF0B96F42CE}" sibTransId="{83047F81-CE73-F44D-BA56-0CCDEBCB1011}"/>
    <dgm:cxn modelId="{2D8D8A62-81CD-794A-A924-ED08F7F5C294}" type="presOf" srcId="{2E21E560-E3DF-8740-AAC7-6DE97CB7C983}" destId="{A3E6CE57-ED1A-EE4B-B876-3778F0792BE9}" srcOrd="0" destOrd="0" presId="urn:microsoft.com/office/officeart/2005/8/layout/lProcess3"/>
    <dgm:cxn modelId="{F6C82E79-A0C5-CD48-B3DC-9B73F2F0A643}" srcId="{F619D2BC-B63C-C544-81E1-5CF95DC0D8B7}" destId="{2E21E560-E3DF-8740-AAC7-6DE97CB7C983}" srcOrd="1" destOrd="0" parTransId="{9CB077AC-C057-9F49-95AC-C620BDEA6BE2}" sibTransId="{B83460D8-FC72-3F42-8FEA-AE4B1D76DE07}"/>
    <dgm:cxn modelId="{ACB6A4A1-1C9F-E04E-BDAA-277E0CE2ACA2}" srcId="{ABD8DF3C-98D0-9046-A31E-90F1C82EFFCA}" destId="{CCBD5D99-1FAE-C049-9CA3-DB66F91486DA}" srcOrd="0" destOrd="0" parTransId="{A05F3866-1F3C-E248-B01E-722D9BD90B82}" sibTransId="{28BF4E9B-20E7-8F4F-AF32-F539B3D5A77A}"/>
    <dgm:cxn modelId="{944DCCAF-A813-4A44-B4B6-B99DC636A5E4}" type="presOf" srcId="{CCBD5D99-1FAE-C049-9CA3-DB66F91486DA}" destId="{1D0767EC-0280-D149-83A3-C49AC0E379A0}" srcOrd="0" destOrd="0" presId="urn:microsoft.com/office/officeart/2005/8/layout/lProcess3"/>
    <dgm:cxn modelId="{39D604BD-155F-174E-8F0C-A9970503A219}" srcId="{ABD8DF3C-98D0-9046-A31E-90F1C82EFFCA}" destId="{D5CA0899-F675-2D41-93F8-6848A2340102}" srcOrd="3" destOrd="0" parTransId="{588849BC-7662-9641-8AAB-CD53E9BE3C70}" sibTransId="{AEC6DE91-5BE9-EB43-860E-DF801E8F9EBB}"/>
    <dgm:cxn modelId="{6B92BABD-D7A5-1541-A743-E1C879F02D37}" type="presOf" srcId="{57432C80-DAD8-F54A-B654-4BE772774DE4}" destId="{122BB6A9-F2EF-5943-B92A-9C420259D5DA}" srcOrd="0" destOrd="0" presId="urn:microsoft.com/office/officeart/2005/8/layout/lProcess3"/>
    <dgm:cxn modelId="{425789CF-FE21-B647-BCFF-B7222E5F19F3}" type="presOf" srcId="{D5CA0899-F675-2D41-93F8-6848A2340102}" destId="{484F5F81-48CE-284D-AA42-F0D83B581A72}" srcOrd="0" destOrd="0" presId="urn:microsoft.com/office/officeart/2005/8/layout/lProcess3"/>
    <dgm:cxn modelId="{3644D4E2-4A71-DF4B-A3B1-4FD3DA1E474F}" srcId="{ABD8DF3C-98D0-9046-A31E-90F1C82EFFCA}" destId="{F619D2BC-B63C-C544-81E1-5CF95DC0D8B7}" srcOrd="2" destOrd="0" parTransId="{F6D2EAF4-879D-E54A-AF52-EF0F5FD2A949}" sibTransId="{290A8169-625C-A046-8F04-06A69034ECA5}"/>
    <dgm:cxn modelId="{279E41E4-586A-5241-A5A0-8C1B4D347FE2}" type="presOf" srcId="{ABD8DF3C-98D0-9046-A31E-90F1C82EFFCA}" destId="{2A6FF848-C831-F14B-A7AA-350D86A19FE5}" srcOrd="0" destOrd="0" presId="urn:microsoft.com/office/officeart/2005/8/layout/lProcess3"/>
    <dgm:cxn modelId="{637910F0-7DEB-A745-B465-0A89C05073D6}" type="presOf" srcId="{97AB901C-F0D8-EF4B-BDB9-23456AD43D5A}" destId="{ED436D16-A5FF-F84F-BA48-F7C53BA64EA9}" srcOrd="0" destOrd="0" presId="urn:microsoft.com/office/officeart/2005/8/layout/lProcess3"/>
    <dgm:cxn modelId="{BA9887F6-8EDE-0A49-B847-340318FF5BBF}" type="presOf" srcId="{F619D2BC-B63C-C544-81E1-5CF95DC0D8B7}" destId="{733073AE-F5BD-7E43-95D4-9D64F2D2775C}" srcOrd="0" destOrd="0" presId="urn:microsoft.com/office/officeart/2005/8/layout/lProcess3"/>
    <dgm:cxn modelId="{D22766FF-60C1-B245-9DAC-F7D45D017485}" type="presOf" srcId="{74DF7306-E3E6-B745-8D78-5A5C76DA0B23}" destId="{0F330CD2-E3F3-B240-A6A0-A386E66C00DC}" srcOrd="0" destOrd="0" presId="urn:microsoft.com/office/officeart/2005/8/layout/lProcess3"/>
    <dgm:cxn modelId="{FD7D3C04-2387-7C4A-ABDA-59A56E4B486F}" type="presParOf" srcId="{2A6FF848-C831-F14B-A7AA-350D86A19FE5}" destId="{C9051FBF-F500-3D43-AED2-BBEAA62895E0}" srcOrd="0" destOrd="0" presId="urn:microsoft.com/office/officeart/2005/8/layout/lProcess3"/>
    <dgm:cxn modelId="{3F96D1D5-3CEB-5741-AB0D-E748BC3C74E9}" type="presParOf" srcId="{C9051FBF-F500-3D43-AED2-BBEAA62895E0}" destId="{1D0767EC-0280-D149-83A3-C49AC0E379A0}" srcOrd="0" destOrd="0" presId="urn:microsoft.com/office/officeart/2005/8/layout/lProcess3"/>
    <dgm:cxn modelId="{10278907-F52A-BA40-8FD2-CB51C9B28720}" type="presParOf" srcId="{C9051FBF-F500-3D43-AED2-BBEAA62895E0}" destId="{3CBF8A51-C026-0347-ABEA-B55126E6A91B}" srcOrd="1" destOrd="0" presId="urn:microsoft.com/office/officeart/2005/8/layout/lProcess3"/>
    <dgm:cxn modelId="{284F5EF1-D63A-C94F-A549-67C8DC334BA1}" type="presParOf" srcId="{C9051FBF-F500-3D43-AED2-BBEAA62895E0}" destId="{ED436D16-A5FF-F84F-BA48-F7C53BA64EA9}" srcOrd="2" destOrd="0" presId="urn:microsoft.com/office/officeart/2005/8/layout/lProcess3"/>
    <dgm:cxn modelId="{479258D0-37F1-DF49-8EEF-3E0847634C7D}" type="presParOf" srcId="{2A6FF848-C831-F14B-A7AA-350D86A19FE5}" destId="{7D635D9D-9C4B-3B4F-99EA-C6FD19FD5DA9}" srcOrd="1" destOrd="0" presId="urn:microsoft.com/office/officeart/2005/8/layout/lProcess3"/>
    <dgm:cxn modelId="{17970AAC-0694-1A47-919E-07671A79AD97}" type="presParOf" srcId="{2A6FF848-C831-F14B-A7AA-350D86A19FE5}" destId="{D2268A60-5E80-4744-B9EE-CC032503836D}" srcOrd="2" destOrd="0" presId="urn:microsoft.com/office/officeart/2005/8/layout/lProcess3"/>
    <dgm:cxn modelId="{34D2EAD1-7474-9545-9980-D084A0E07705}" type="presParOf" srcId="{D2268A60-5E80-4744-B9EE-CC032503836D}" destId="{122BB6A9-F2EF-5943-B92A-9C420259D5DA}" srcOrd="0" destOrd="0" presId="urn:microsoft.com/office/officeart/2005/8/layout/lProcess3"/>
    <dgm:cxn modelId="{F8A16EE3-DEFA-3641-86BC-F92878D1C9AE}" type="presParOf" srcId="{D2268A60-5E80-4744-B9EE-CC032503836D}" destId="{15AFC3B6-25F4-784E-94EB-ABA06D6D2CB4}" srcOrd="1" destOrd="0" presId="urn:microsoft.com/office/officeart/2005/8/layout/lProcess3"/>
    <dgm:cxn modelId="{67414958-09A7-7349-9292-4C2E8A3727CC}" type="presParOf" srcId="{D2268A60-5E80-4744-B9EE-CC032503836D}" destId="{0F330CD2-E3F3-B240-A6A0-A386E66C00DC}" srcOrd="2" destOrd="0" presId="urn:microsoft.com/office/officeart/2005/8/layout/lProcess3"/>
    <dgm:cxn modelId="{CD043942-7403-4D42-9EC1-29689A636D55}" type="presParOf" srcId="{2A6FF848-C831-F14B-A7AA-350D86A19FE5}" destId="{C392B1D3-B77B-FB40-8B71-294BB038E1C7}" srcOrd="3" destOrd="0" presId="urn:microsoft.com/office/officeart/2005/8/layout/lProcess3"/>
    <dgm:cxn modelId="{9E5DD1B6-D469-CA47-B998-E799358C23E9}" type="presParOf" srcId="{2A6FF848-C831-F14B-A7AA-350D86A19FE5}" destId="{C5752651-7368-4841-8A06-685D9B9BE452}" srcOrd="4" destOrd="0" presId="urn:microsoft.com/office/officeart/2005/8/layout/lProcess3"/>
    <dgm:cxn modelId="{2A254D29-264A-684C-B99B-8F50F76C7500}" type="presParOf" srcId="{C5752651-7368-4841-8A06-685D9B9BE452}" destId="{733073AE-F5BD-7E43-95D4-9D64F2D2775C}" srcOrd="0" destOrd="0" presId="urn:microsoft.com/office/officeart/2005/8/layout/lProcess3"/>
    <dgm:cxn modelId="{B7E63A74-BBC0-864E-A763-55919661D35B}" type="presParOf" srcId="{C5752651-7368-4841-8A06-685D9B9BE452}" destId="{DC9CD514-8EF8-C040-9A6E-B2462A4AACDC}" srcOrd="1" destOrd="0" presId="urn:microsoft.com/office/officeart/2005/8/layout/lProcess3"/>
    <dgm:cxn modelId="{44A6AAE9-3D0F-C84D-8F64-A98007818043}" type="presParOf" srcId="{C5752651-7368-4841-8A06-685D9B9BE452}" destId="{D152DAF2-88C3-5A43-B2ED-BE54F76AE7D2}" srcOrd="2" destOrd="0" presId="urn:microsoft.com/office/officeart/2005/8/layout/lProcess3"/>
    <dgm:cxn modelId="{5E07FE95-8E1D-D14F-AB47-72E80DDDD978}" type="presParOf" srcId="{C5752651-7368-4841-8A06-685D9B9BE452}" destId="{099769D8-3258-F44D-BA2E-9787DBCFD0D5}" srcOrd="3" destOrd="0" presId="urn:microsoft.com/office/officeart/2005/8/layout/lProcess3"/>
    <dgm:cxn modelId="{8DEFE0A4-8213-1C4F-8E39-37C26A4C1766}" type="presParOf" srcId="{C5752651-7368-4841-8A06-685D9B9BE452}" destId="{A3E6CE57-ED1A-EE4B-B876-3778F0792BE9}" srcOrd="4" destOrd="0" presId="urn:microsoft.com/office/officeart/2005/8/layout/lProcess3"/>
    <dgm:cxn modelId="{8D64ECBC-6DE1-1543-8573-62D78C733252}" type="presParOf" srcId="{2A6FF848-C831-F14B-A7AA-350D86A19FE5}" destId="{E588196E-A757-4D43-B420-3CBB67B9B186}" srcOrd="5" destOrd="0" presId="urn:microsoft.com/office/officeart/2005/8/layout/lProcess3"/>
    <dgm:cxn modelId="{3361D861-399A-1649-8A88-C65518011D17}" type="presParOf" srcId="{2A6FF848-C831-F14B-A7AA-350D86A19FE5}" destId="{025934C4-39EE-614C-8CB7-C7751FE9DAE1}" srcOrd="6" destOrd="0" presId="urn:microsoft.com/office/officeart/2005/8/layout/lProcess3"/>
    <dgm:cxn modelId="{4A7E6AEC-F771-FE41-A328-DE14DEFA46E4}" type="presParOf" srcId="{025934C4-39EE-614C-8CB7-C7751FE9DAE1}" destId="{484F5F81-48CE-284D-AA42-F0D83B581A72}"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767EC-0280-D149-83A3-C49AC0E379A0}">
      <dsp:nvSpPr>
        <dsp:cNvPr id="0" name=""/>
        <dsp:cNvSpPr/>
      </dsp:nvSpPr>
      <dsp:spPr>
        <a:xfrm>
          <a:off x="1552072" y="323695"/>
          <a:ext cx="1684008" cy="708130"/>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Candara" panose="020E0502030303020204" pitchFamily="34" charset="0"/>
            </a:rPr>
            <a:t>September</a:t>
          </a:r>
        </a:p>
      </dsp:txBody>
      <dsp:txXfrm>
        <a:off x="1906137" y="323695"/>
        <a:ext cx="975878" cy="708130"/>
      </dsp:txXfrm>
    </dsp:sp>
    <dsp:sp modelId="{ED436D16-A5FF-F84F-BA48-F7C53BA64EA9}">
      <dsp:nvSpPr>
        <dsp:cNvPr id="0" name=""/>
        <dsp:cNvSpPr/>
      </dsp:nvSpPr>
      <dsp:spPr>
        <a:xfrm>
          <a:off x="3133073" y="383550"/>
          <a:ext cx="4408140" cy="608518"/>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andara" panose="020E0502030303020204" pitchFamily="34" charset="0"/>
            </a:rPr>
            <a:t>Research about indoor Space recognition</a:t>
          </a:r>
        </a:p>
      </dsp:txBody>
      <dsp:txXfrm>
        <a:off x="3437332" y="383550"/>
        <a:ext cx="3799622" cy="608518"/>
      </dsp:txXfrm>
    </dsp:sp>
    <dsp:sp modelId="{122BB6A9-F2EF-5943-B92A-9C420259D5DA}">
      <dsp:nvSpPr>
        <dsp:cNvPr id="0" name=""/>
        <dsp:cNvSpPr/>
      </dsp:nvSpPr>
      <dsp:spPr>
        <a:xfrm>
          <a:off x="1552072" y="1506813"/>
          <a:ext cx="1650426" cy="753625"/>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Candara" panose="020E0502030303020204" pitchFamily="34" charset="0"/>
            </a:rPr>
            <a:t>October</a:t>
          </a:r>
        </a:p>
      </dsp:txBody>
      <dsp:txXfrm>
        <a:off x="1928885" y="1506813"/>
        <a:ext cx="896801" cy="753625"/>
      </dsp:txXfrm>
    </dsp:sp>
    <dsp:sp modelId="{0F330CD2-E3F3-B240-A6A0-A386E66C00DC}">
      <dsp:nvSpPr>
        <dsp:cNvPr id="0" name=""/>
        <dsp:cNvSpPr/>
      </dsp:nvSpPr>
      <dsp:spPr>
        <a:xfrm>
          <a:off x="3054471" y="1540542"/>
          <a:ext cx="4303906" cy="682037"/>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andara" panose="020E0502030303020204" pitchFamily="34" charset="0"/>
            </a:rPr>
            <a:t>Requirement Gathering</a:t>
          </a:r>
        </a:p>
      </dsp:txBody>
      <dsp:txXfrm>
        <a:off x="3395490" y="1540542"/>
        <a:ext cx="3621869" cy="682037"/>
      </dsp:txXfrm>
    </dsp:sp>
    <dsp:sp modelId="{733073AE-F5BD-7E43-95D4-9D64F2D2775C}">
      <dsp:nvSpPr>
        <dsp:cNvPr id="0" name=""/>
        <dsp:cNvSpPr/>
      </dsp:nvSpPr>
      <dsp:spPr>
        <a:xfrm>
          <a:off x="1552072" y="2716747"/>
          <a:ext cx="1746242" cy="701334"/>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Candara" panose="020E0502030303020204" pitchFamily="34" charset="0"/>
            </a:rPr>
            <a:t>November</a:t>
          </a:r>
        </a:p>
      </dsp:txBody>
      <dsp:txXfrm>
        <a:off x="1902739" y="2716747"/>
        <a:ext cx="1044908" cy="701334"/>
      </dsp:txXfrm>
    </dsp:sp>
    <dsp:sp modelId="{D152DAF2-88C3-5A43-B2ED-BE54F76AE7D2}">
      <dsp:nvSpPr>
        <dsp:cNvPr id="0" name=""/>
        <dsp:cNvSpPr/>
      </dsp:nvSpPr>
      <dsp:spPr>
        <a:xfrm>
          <a:off x="3131976" y="2738422"/>
          <a:ext cx="4256983" cy="668500"/>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andara" panose="020E0502030303020204" pitchFamily="34" charset="0"/>
            </a:rPr>
            <a:t>Technology review and analysis </a:t>
          </a:r>
        </a:p>
      </dsp:txBody>
      <dsp:txXfrm>
        <a:off x="3466226" y="2738422"/>
        <a:ext cx="3588483" cy="668500"/>
      </dsp:txXfrm>
    </dsp:sp>
    <dsp:sp modelId="{A3E6CE57-ED1A-EE4B-B876-3778F0792BE9}">
      <dsp:nvSpPr>
        <dsp:cNvPr id="0" name=""/>
        <dsp:cNvSpPr/>
      </dsp:nvSpPr>
      <dsp:spPr>
        <a:xfrm>
          <a:off x="2986110" y="3908940"/>
          <a:ext cx="4374645" cy="608515"/>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andara" panose="020E0502030303020204" pitchFamily="34" charset="0"/>
            </a:rPr>
            <a:t>Implementation of MVP</a:t>
          </a:r>
        </a:p>
      </dsp:txBody>
      <dsp:txXfrm>
        <a:off x="3290368" y="3908940"/>
        <a:ext cx="3766130" cy="608515"/>
      </dsp:txXfrm>
    </dsp:sp>
    <dsp:sp modelId="{484F5F81-48CE-284D-AA42-F0D83B581A72}">
      <dsp:nvSpPr>
        <dsp:cNvPr id="0" name=""/>
        <dsp:cNvSpPr/>
      </dsp:nvSpPr>
      <dsp:spPr>
        <a:xfrm>
          <a:off x="1552072" y="3827637"/>
          <a:ext cx="1574895" cy="737944"/>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Candara" panose="020E0502030303020204" pitchFamily="34" charset="0"/>
            </a:rPr>
            <a:t>December</a:t>
          </a:r>
        </a:p>
      </dsp:txBody>
      <dsp:txXfrm>
        <a:off x="1921044" y="3827637"/>
        <a:ext cx="836951" cy="73794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4500A2-CDBE-6B43-98D4-7615B06AFF3A}" type="datetimeFigureOut">
              <a:rPr lang="en-US" smtClean="0"/>
              <a:t>12/17/18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825278-F66F-7A40-9B56-E8864DF50CFC}" type="slidenum">
              <a:rPr lang="en-US" smtClean="0"/>
              <a:t>‹#›</a:t>
            </a:fld>
            <a:endParaRPr lang="en-US"/>
          </a:p>
        </p:txBody>
      </p:sp>
    </p:spTree>
    <p:extLst>
      <p:ext uri="{BB962C8B-B14F-4D97-AF65-F5344CB8AC3E}">
        <p14:creationId xmlns:p14="http://schemas.microsoft.com/office/powerpoint/2010/main" val="3669358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825278-F66F-7A40-9B56-E8864DF50CFC}" type="slidenum">
              <a:rPr lang="en-US" smtClean="0"/>
              <a:t>26</a:t>
            </a:fld>
            <a:endParaRPr lang="en-US"/>
          </a:p>
        </p:txBody>
      </p:sp>
    </p:spTree>
    <p:extLst>
      <p:ext uri="{BB962C8B-B14F-4D97-AF65-F5344CB8AC3E}">
        <p14:creationId xmlns:p14="http://schemas.microsoft.com/office/powerpoint/2010/main" val="781267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592C9B-3B41-754B-9675-A51FCF72413A}" type="datetimeFigureOut">
              <a:rPr lang="en-US" smtClean="0"/>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C9012416-2CC8-6C49-AA1B-1E946E61BEB0}"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094928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592C9B-3B41-754B-9675-A51FCF72413A}" type="datetimeFigureOut">
              <a:rPr lang="en-US" smtClean="0"/>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012416-2CC8-6C49-AA1B-1E946E61BEB0}" type="slidenum">
              <a:rPr lang="en-US" smtClean="0"/>
              <a:t>‹#›</a:t>
            </a:fld>
            <a:endParaRPr lang="en-US"/>
          </a:p>
        </p:txBody>
      </p:sp>
    </p:spTree>
    <p:extLst>
      <p:ext uri="{BB962C8B-B14F-4D97-AF65-F5344CB8AC3E}">
        <p14:creationId xmlns:p14="http://schemas.microsoft.com/office/powerpoint/2010/main" val="2752377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592C9B-3B41-754B-9675-A51FCF72413A}" type="datetimeFigureOut">
              <a:rPr lang="en-US" smtClean="0"/>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012416-2CC8-6C49-AA1B-1E946E61BEB0}" type="slidenum">
              <a:rPr lang="en-US" smtClean="0"/>
              <a:t>‹#›</a:t>
            </a:fld>
            <a:endParaRPr lang="en-US"/>
          </a:p>
        </p:txBody>
      </p:sp>
    </p:spTree>
    <p:extLst>
      <p:ext uri="{BB962C8B-B14F-4D97-AF65-F5344CB8AC3E}">
        <p14:creationId xmlns:p14="http://schemas.microsoft.com/office/powerpoint/2010/main" val="2823976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592C9B-3B41-754B-9675-A51FCF72413A}" type="datetimeFigureOut">
              <a:rPr lang="en-US" smtClean="0"/>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012416-2CC8-6C49-AA1B-1E946E61BEB0}"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732315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1592C9B-3B41-754B-9675-A51FCF72413A}" type="datetimeFigureOut">
              <a:rPr lang="en-US" smtClean="0"/>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012416-2CC8-6C49-AA1B-1E946E61BEB0}" type="slidenum">
              <a:rPr lang="en-US" smtClean="0"/>
              <a:t>‹#›</a:t>
            </a:fld>
            <a:endParaRPr lang="en-US"/>
          </a:p>
        </p:txBody>
      </p:sp>
    </p:spTree>
    <p:extLst>
      <p:ext uri="{BB962C8B-B14F-4D97-AF65-F5344CB8AC3E}">
        <p14:creationId xmlns:p14="http://schemas.microsoft.com/office/powerpoint/2010/main" val="417635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592C9B-3B41-754B-9675-A51FCF72413A}" type="datetimeFigureOut">
              <a:rPr lang="en-US" smtClean="0"/>
              <a:t>12/17/18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012416-2CC8-6C49-AA1B-1E946E61BEB0}"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932268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592C9B-3B41-754B-9675-A51FCF72413A}" type="datetimeFigureOut">
              <a:rPr lang="en-US" smtClean="0"/>
              <a:t>12/17/18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012416-2CC8-6C49-AA1B-1E946E61BEB0}" type="slidenum">
              <a:rPr lang="en-US" smtClean="0"/>
              <a:t>‹#›</a:t>
            </a:fld>
            <a:endParaRPr lang="en-US"/>
          </a:p>
        </p:txBody>
      </p:sp>
    </p:spTree>
    <p:extLst>
      <p:ext uri="{BB962C8B-B14F-4D97-AF65-F5344CB8AC3E}">
        <p14:creationId xmlns:p14="http://schemas.microsoft.com/office/powerpoint/2010/main" val="4182137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592C9B-3B41-754B-9675-A51FCF72413A}" type="datetimeFigureOut">
              <a:rPr lang="en-US" smtClean="0"/>
              <a:t>12/17/18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012416-2CC8-6C49-AA1B-1E946E61BEB0}"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455267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D1592C9B-3B41-754B-9675-A51FCF72413A}" type="datetimeFigureOut">
              <a:rPr lang="en-US" smtClean="0"/>
              <a:t>12/17/18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012416-2CC8-6C49-AA1B-1E946E61BEB0}" type="slidenum">
              <a:rPr lang="en-US" smtClean="0"/>
              <a:t>‹#›</a:t>
            </a:fld>
            <a:endParaRPr lang="en-US"/>
          </a:p>
        </p:txBody>
      </p:sp>
    </p:spTree>
    <p:extLst>
      <p:ext uri="{BB962C8B-B14F-4D97-AF65-F5344CB8AC3E}">
        <p14:creationId xmlns:p14="http://schemas.microsoft.com/office/powerpoint/2010/main" val="2722171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592C9B-3B41-754B-9675-A51FCF72413A}" type="datetimeFigureOut">
              <a:rPr lang="en-US" smtClean="0"/>
              <a:t>12/17/18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012416-2CC8-6C49-AA1B-1E946E61BEB0}" type="slidenum">
              <a:rPr lang="en-US" smtClean="0"/>
              <a:t>‹#›</a:t>
            </a:fld>
            <a:endParaRPr lang="en-US"/>
          </a:p>
        </p:txBody>
      </p:sp>
    </p:spTree>
    <p:extLst>
      <p:ext uri="{BB962C8B-B14F-4D97-AF65-F5344CB8AC3E}">
        <p14:creationId xmlns:p14="http://schemas.microsoft.com/office/powerpoint/2010/main" val="1837808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592C9B-3B41-754B-9675-A51FCF72413A}" type="datetimeFigureOut">
              <a:rPr lang="en-US" smtClean="0"/>
              <a:t>12/17/18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012416-2CC8-6C49-AA1B-1E946E61BEB0}" type="slidenum">
              <a:rPr lang="en-US" smtClean="0"/>
              <a:t>‹#›</a:t>
            </a:fld>
            <a:endParaRPr lang="en-US"/>
          </a:p>
        </p:txBody>
      </p:sp>
    </p:spTree>
    <p:extLst>
      <p:ext uri="{BB962C8B-B14F-4D97-AF65-F5344CB8AC3E}">
        <p14:creationId xmlns:p14="http://schemas.microsoft.com/office/powerpoint/2010/main" val="79826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D1592C9B-3B41-754B-9675-A51FCF72413A}" type="datetimeFigureOut">
              <a:rPr lang="en-US" smtClean="0"/>
              <a:t>12/17/18</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C9012416-2CC8-6C49-AA1B-1E946E61BEB0}"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037681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S691team3/CS691team3project/wiki" TargetMode="External"/><Relationship Id="rId2" Type="http://schemas.openxmlformats.org/officeDocument/2006/relationships/hyperlink" Target="https://github.com/CS691team3/CS691team3project" TargetMode="Externa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PnuyFgTkF0" TargetMode="External"/><Relationship Id="rId2" Type="http://schemas.openxmlformats.org/officeDocument/2006/relationships/hyperlink" Target="https://www.youtube.com/watch?v=43szbso-CwM" TargetMode="External"/><Relationship Id="rId1" Type="http://schemas.openxmlformats.org/officeDocument/2006/relationships/slideLayout" Target="../slideLayouts/slideLayout2.xml"/><Relationship Id="rId4" Type="http://schemas.openxmlformats.org/officeDocument/2006/relationships/hyperlink" Target="https://www.youtube.com/watch?v=Cz9sB1z05Z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tif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Eclipse_(software)#Android_Development_Tool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FFE2-B0B0-D641-9A93-43EAC525BCBD}"/>
              </a:ext>
            </a:extLst>
          </p:cNvPr>
          <p:cNvSpPr>
            <a:spLocks noGrp="1"/>
          </p:cNvSpPr>
          <p:nvPr>
            <p:ph type="title"/>
          </p:nvPr>
        </p:nvSpPr>
        <p:spPr>
          <a:xfrm>
            <a:off x="1283369" y="168440"/>
            <a:ext cx="8979568" cy="962527"/>
          </a:xfrm>
        </p:spPr>
        <p:txBody>
          <a:bodyPr>
            <a:noAutofit/>
          </a:bodyPr>
          <a:lstStyle/>
          <a:p>
            <a:pPr algn="ctr"/>
            <a:r>
              <a:rPr lang="en-US" sz="4000" b="1" i="1" dirty="0">
                <a:latin typeface="Candara" panose="020E0502030303020204" pitchFamily="34" charset="0"/>
              </a:rPr>
              <a:t>COMPUTER SCIENCE PROJECT I-CS691</a:t>
            </a:r>
            <a:br>
              <a:rPr lang="en-US" b="1" i="1" dirty="0">
                <a:latin typeface="Candara" panose="020E0502030303020204" pitchFamily="34" charset="0"/>
              </a:rPr>
            </a:br>
            <a:br>
              <a:rPr lang="en-US" b="1" dirty="0">
                <a:latin typeface="Candara" panose="020E0502030303020204" pitchFamily="34" charset="0"/>
              </a:rPr>
            </a:br>
            <a:r>
              <a:rPr lang="en-US" b="1" dirty="0">
                <a:latin typeface="Candara" panose="020E0502030303020204" pitchFamily="34" charset="0"/>
              </a:rPr>
              <a:t>	 </a:t>
            </a:r>
            <a:r>
              <a:rPr lang="en-US" sz="4000" b="1" dirty="0">
                <a:latin typeface="Candara" panose="020E0502030303020204" pitchFamily="34" charset="0"/>
              </a:rPr>
              <a:t>CLASS NAVIGATOR</a:t>
            </a:r>
            <a:br>
              <a:rPr lang="en-US" sz="4000" b="1" dirty="0">
                <a:latin typeface="Candara" panose="020E0502030303020204" pitchFamily="34" charset="0"/>
              </a:rPr>
            </a:br>
            <a:br>
              <a:rPr lang="en-US" sz="1800" dirty="0">
                <a:latin typeface="Candara" panose="020E0502030303020204" pitchFamily="34" charset="0"/>
              </a:rPr>
            </a:br>
            <a:r>
              <a:rPr lang="en-US" sz="1800" dirty="0">
                <a:latin typeface="Candara" panose="020E0502030303020204" pitchFamily="34" charset="0"/>
              </a:rPr>
              <a:t>				</a:t>
            </a:r>
            <a:r>
              <a:rPr lang="en-US" sz="1800" b="1" dirty="0">
                <a:latin typeface="Candara" panose="020E0502030303020204" pitchFamily="34" charset="0"/>
              </a:rPr>
              <a:t>GUIDANCE BY-PROF HENRY WONG 	</a:t>
            </a:r>
            <a:br>
              <a:rPr lang="en-US" sz="1800" dirty="0">
                <a:latin typeface="Candara" panose="020E0502030303020204" pitchFamily="34" charset="0"/>
              </a:rPr>
            </a:br>
            <a:r>
              <a:rPr lang="en-US" b="1" dirty="0">
                <a:latin typeface="Candara" panose="020E0502030303020204" pitchFamily="34" charset="0"/>
              </a:rPr>
              <a:t>					</a:t>
            </a:r>
            <a:br>
              <a:rPr lang="en-US" b="1" dirty="0">
                <a:latin typeface="Candara" panose="020E0502030303020204" pitchFamily="34" charset="0"/>
              </a:rPr>
            </a:br>
            <a:endParaRPr lang="en-US" dirty="0">
              <a:latin typeface="Candara" panose="020E0502030303020204" pitchFamily="34" charset="0"/>
            </a:endParaRPr>
          </a:p>
        </p:txBody>
      </p:sp>
      <p:sp>
        <p:nvSpPr>
          <p:cNvPr id="3" name="Content Placeholder 2">
            <a:extLst>
              <a:ext uri="{FF2B5EF4-FFF2-40B4-BE49-F238E27FC236}">
                <a16:creationId xmlns:a16="http://schemas.microsoft.com/office/drawing/2014/main" id="{3C6294EA-7611-FB48-99CE-B6E251FD3726}"/>
              </a:ext>
            </a:extLst>
          </p:cNvPr>
          <p:cNvSpPr>
            <a:spLocks noGrp="1"/>
          </p:cNvSpPr>
          <p:nvPr>
            <p:ph sz="half" idx="1"/>
          </p:nvPr>
        </p:nvSpPr>
        <p:spPr>
          <a:xfrm>
            <a:off x="1136985" y="3031958"/>
            <a:ext cx="4636168" cy="3248526"/>
          </a:xfrm>
        </p:spPr>
        <p:txBody>
          <a:bodyPr>
            <a:normAutofit fontScale="70000" lnSpcReduction="20000"/>
          </a:bodyPr>
          <a:lstStyle/>
          <a:p>
            <a:pPr marL="0" indent="0">
              <a:buNone/>
            </a:pPr>
            <a:r>
              <a:rPr lang="en-US" sz="3300" b="1" u="sng" dirty="0"/>
              <a:t>Our </a:t>
            </a:r>
            <a:r>
              <a:rPr lang="en-US" sz="3300" b="1" u="sng" dirty="0" err="1"/>
              <a:t>Github</a:t>
            </a:r>
            <a:r>
              <a:rPr lang="en-US" sz="3300" b="1" u="sng" dirty="0"/>
              <a:t> Link-</a:t>
            </a:r>
          </a:p>
          <a:p>
            <a:pPr marL="0" indent="0">
              <a:buNone/>
            </a:pPr>
            <a:r>
              <a:rPr lang="en-US" sz="3300" b="1" dirty="0">
                <a:hlinkClick r:id="rId2"/>
              </a:rPr>
              <a:t>https://github.com/CS691team3/CS691team3project</a:t>
            </a:r>
            <a:endParaRPr lang="en-US" sz="3300" b="1" dirty="0"/>
          </a:p>
          <a:p>
            <a:pPr marL="0" indent="0">
              <a:buNone/>
            </a:pPr>
            <a:r>
              <a:rPr lang="en-US" sz="3300" b="1" dirty="0"/>
              <a:t>Our Wiki page link-</a:t>
            </a:r>
          </a:p>
          <a:p>
            <a:pPr marL="0" indent="0">
              <a:buNone/>
            </a:pPr>
            <a:r>
              <a:rPr lang="en-US" sz="3300" b="1" dirty="0">
                <a:hlinkClick r:id="rId3"/>
              </a:rPr>
              <a:t>https://</a:t>
            </a:r>
            <a:r>
              <a:rPr lang="en-US" sz="3300" b="1" dirty="0" err="1">
                <a:hlinkClick r:id="rId3"/>
              </a:rPr>
              <a:t>github.com</a:t>
            </a:r>
            <a:r>
              <a:rPr lang="en-US" sz="3300" b="1" dirty="0">
                <a:hlinkClick r:id="rId3"/>
              </a:rPr>
              <a:t>/CS691team3/CS691team3project/wiki</a:t>
            </a:r>
            <a:endParaRPr lang="en-US" sz="3300" b="1" dirty="0"/>
          </a:p>
          <a:p>
            <a:pPr marL="0" indent="0">
              <a:buNone/>
            </a:pPr>
            <a:endParaRPr lang="en-US" sz="2900" dirty="0"/>
          </a:p>
        </p:txBody>
      </p:sp>
      <p:sp>
        <p:nvSpPr>
          <p:cNvPr id="4" name="Content Placeholder 3">
            <a:extLst>
              <a:ext uri="{FF2B5EF4-FFF2-40B4-BE49-F238E27FC236}">
                <a16:creationId xmlns:a16="http://schemas.microsoft.com/office/drawing/2014/main" id="{F04538FD-7119-014F-816E-EDA49F77C342}"/>
              </a:ext>
            </a:extLst>
          </p:cNvPr>
          <p:cNvSpPr>
            <a:spLocks noGrp="1"/>
          </p:cNvSpPr>
          <p:nvPr>
            <p:ph sz="half" idx="2"/>
          </p:nvPr>
        </p:nvSpPr>
        <p:spPr>
          <a:xfrm>
            <a:off x="6813885" y="3031958"/>
            <a:ext cx="4375483" cy="3826042"/>
          </a:xfrm>
        </p:spPr>
        <p:txBody>
          <a:bodyPr>
            <a:normAutofit fontScale="70000" lnSpcReduction="20000"/>
          </a:bodyPr>
          <a:lstStyle/>
          <a:p>
            <a:pPr marL="0" indent="0">
              <a:buNone/>
            </a:pPr>
            <a:r>
              <a:rPr lang="en-US" sz="2600" b="1" u="sng" dirty="0">
                <a:latin typeface="Candara" panose="020E0502030303020204" pitchFamily="34" charset="0"/>
              </a:rPr>
              <a:t>Team Members</a:t>
            </a:r>
          </a:p>
          <a:p>
            <a:pPr marL="457200" indent="-457200">
              <a:buFont typeface="+mj-lt"/>
              <a:buAutoNum type="arabicPeriod"/>
            </a:pPr>
            <a:r>
              <a:rPr lang="en-US" sz="2600" b="1" dirty="0">
                <a:latin typeface="Candara" panose="020E0502030303020204" pitchFamily="34" charset="0"/>
              </a:rPr>
              <a:t>Ameya Kherodkar</a:t>
            </a:r>
          </a:p>
          <a:p>
            <a:pPr marL="457200" indent="-457200">
              <a:buFont typeface="+mj-lt"/>
              <a:buAutoNum type="arabicPeriod"/>
            </a:pPr>
            <a:r>
              <a:rPr lang="en-US" sz="2600" b="1" dirty="0">
                <a:latin typeface="Candara" panose="020E0502030303020204" pitchFamily="34" charset="0"/>
              </a:rPr>
              <a:t>Ashutosh Misar</a:t>
            </a:r>
          </a:p>
          <a:p>
            <a:pPr marL="457200" indent="-457200">
              <a:buFont typeface="+mj-lt"/>
              <a:buAutoNum type="arabicPeriod"/>
            </a:pPr>
            <a:r>
              <a:rPr lang="en-US" sz="2600" b="1" dirty="0">
                <a:latin typeface="Candara" panose="020E0502030303020204" pitchFamily="34" charset="0"/>
              </a:rPr>
              <a:t>Chinmay Joshi</a:t>
            </a:r>
          </a:p>
          <a:p>
            <a:pPr marL="457200" indent="-457200">
              <a:buFont typeface="+mj-lt"/>
              <a:buAutoNum type="arabicPeriod"/>
            </a:pPr>
            <a:r>
              <a:rPr lang="en-US" sz="2600" b="1" dirty="0">
                <a:latin typeface="Candara" panose="020E0502030303020204" pitchFamily="34" charset="0"/>
              </a:rPr>
              <a:t>Kenneth Okereke</a:t>
            </a:r>
          </a:p>
          <a:p>
            <a:pPr marL="457200" indent="-457200">
              <a:buFont typeface="+mj-lt"/>
              <a:buAutoNum type="arabicPeriod"/>
            </a:pPr>
            <a:r>
              <a:rPr lang="en-US" sz="2600" b="1" dirty="0">
                <a:latin typeface="Candara" panose="020E0502030303020204" pitchFamily="34" charset="0"/>
              </a:rPr>
              <a:t>Shivam Mattoo</a:t>
            </a:r>
          </a:p>
          <a:p>
            <a:pPr marL="0" indent="0">
              <a:buNone/>
            </a:pPr>
            <a:r>
              <a:rPr lang="en-US" b="1" dirty="0">
                <a:latin typeface="Candara" panose="020E0502030303020204" pitchFamily="34" charset="0"/>
              </a:rPr>
              <a:t>							</a:t>
            </a:r>
            <a:endParaRPr lang="en-US" dirty="0">
              <a:latin typeface="Candara" panose="020E0502030303020204" pitchFamily="34" charset="0"/>
            </a:endParaRPr>
          </a:p>
        </p:txBody>
      </p:sp>
    </p:spTree>
    <p:extLst>
      <p:ext uri="{BB962C8B-B14F-4D97-AF65-F5344CB8AC3E}">
        <p14:creationId xmlns:p14="http://schemas.microsoft.com/office/powerpoint/2010/main" val="1301550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3716" y="2971392"/>
            <a:ext cx="4624533" cy="2539071"/>
          </a:xfrm>
        </p:spPr>
        <p:txBody>
          <a:bodyPr>
            <a:normAutofit fontScale="90000"/>
          </a:bodyPr>
          <a:lstStyle/>
          <a:p>
            <a:pPr lvl="0" algn="l">
              <a:spcBef>
                <a:spcPts val="0"/>
              </a:spcBef>
            </a:pPr>
            <a:br>
              <a:rPr lang="en-US" b="1" dirty="0">
                <a:solidFill>
                  <a:srgbClr val="2791A6"/>
                </a:solidFill>
                <a:latin typeface="Candara" panose="020E0502030303020204" pitchFamily="34" charset="0"/>
                <a:ea typeface="Calibri"/>
                <a:cs typeface="Calibri"/>
                <a:sym typeface="Calibri"/>
              </a:rPr>
            </a:br>
            <a:br>
              <a:rPr lang="fr-FR" sz="2200" dirty="0">
                <a:latin typeface="Candara" panose="020E0502030303020204" pitchFamily="34" charset="0"/>
              </a:rPr>
            </a:br>
            <a:br>
              <a:rPr lang="fr-FR" sz="2200" dirty="0">
                <a:latin typeface="Candara" panose="020E0502030303020204" pitchFamily="34" charset="0"/>
              </a:rPr>
            </a:br>
            <a:r>
              <a:rPr lang="fr-FR" sz="2200" b="1" dirty="0">
                <a:latin typeface="Candara" panose="020E0502030303020204" pitchFamily="34" charset="0"/>
                <a:cs typeface="Calibri"/>
                <a:sym typeface="Calibri"/>
              </a:rPr>
              <a:t>Log in Menu</a:t>
            </a:r>
            <a:br>
              <a:rPr lang="fr-FR" sz="2200" dirty="0">
                <a:latin typeface="Candara" panose="020E0502030303020204" pitchFamily="34" charset="0"/>
              </a:rPr>
            </a:br>
            <a:r>
              <a:rPr lang="fr-FR" sz="2200" b="1" dirty="0" err="1">
                <a:latin typeface="Candara" panose="020E0502030303020204" pitchFamily="34" charset="0"/>
                <a:ea typeface="Calibri"/>
                <a:cs typeface="Calibri"/>
                <a:sym typeface="Calibri"/>
              </a:rPr>
              <a:t>Sign</a:t>
            </a:r>
            <a:r>
              <a:rPr lang="fr-FR" sz="2200" b="1" dirty="0">
                <a:latin typeface="Candara" panose="020E0502030303020204" pitchFamily="34" charset="0"/>
                <a:ea typeface="Calibri"/>
                <a:cs typeface="Calibri"/>
                <a:sym typeface="Calibri"/>
              </a:rPr>
              <a:t> up Menu</a:t>
            </a:r>
            <a:br>
              <a:rPr lang="fr-FR" sz="2200" b="1" dirty="0">
                <a:latin typeface="Candara" panose="020E0502030303020204" pitchFamily="34" charset="0"/>
                <a:ea typeface="Calibri"/>
                <a:cs typeface="Calibri"/>
                <a:sym typeface="Calibri"/>
              </a:rPr>
            </a:br>
            <a:r>
              <a:rPr lang="fr-FR" sz="2200" b="1" dirty="0" err="1">
                <a:latin typeface="Candara" panose="020E0502030303020204" pitchFamily="34" charset="0"/>
                <a:ea typeface="Calibri"/>
                <a:cs typeface="Calibri"/>
                <a:sym typeface="Calibri"/>
              </a:rPr>
              <a:t>Forgot</a:t>
            </a:r>
            <a:r>
              <a:rPr lang="fr-FR" sz="2200" b="1" dirty="0">
                <a:latin typeface="Candara" panose="020E0502030303020204" pitchFamily="34" charset="0"/>
                <a:ea typeface="Calibri"/>
                <a:cs typeface="Calibri"/>
                <a:sym typeface="Calibri"/>
              </a:rPr>
              <a:t> </a:t>
            </a:r>
            <a:r>
              <a:rPr lang="fr-FR" sz="2200" b="1" dirty="0" err="1">
                <a:latin typeface="Candara" panose="020E0502030303020204" pitchFamily="34" charset="0"/>
                <a:ea typeface="Calibri"/>
                <a:cs typeface="Calibri"/>
                <a:sym typeface="Calibri"/>
              </a:rPr>
              <a:t>password</a:t>
            </a:r>
            <a:r>
              <a:rPr lang="fr-FR" sz="2200" b="1" dirty="0">
                <a:latin typeface="Candara" panose="020E0502030303020204" pitchFamily="34" charset="0"/>
                <a:ea typeface="Calibri"/>
                <a:cs typeface="Calibri"/>
                <a:sym typeface="Calibri"/>
              </a:rPr>
              <a:t> </a:t>
            </a:r>
            <a:br>
              <a:rPr lang="fr-FR" sz="2200" b="1" dirty="0">
                <a:latin typeface="Candara" panose="020E0502030303020204" pitchFamily="34" charset="0"/>
                <a:ea typeface="Calibri"/>
                <a:cs typeface="Calibri"/>
                <a:sym typeface="Calibri"/>
              </a:rPr>
            </a:br>
            <a:br>
              <a:rPr lang="fr-FR" sz="2700" dirty="0">
                <a:latin typeface="Candara" panose="020E0502030303020204" pitchFamily="34" charset="0"/>
              </a:rPr>
            </a:br>
            <a:br>
              <a:rPr lang="fr-FR" dirty="0">
                <a:latin typeface="Candara" panose="020E0502030303020204" pitchFamily="34" charset="0"/>
              </a:rPr>
            </a:br>
            <a:endParaRPr lang="en-US" b="1" dirty="0">
              <a:solidFill>
                <a:srgbClr val="2791A6"/>
              </a:solidFill>
              <a:latin typeface="Candara" panose="020E0502030303020204" pitchFamily="34" charset="0"/>
              <a:ea typeface="Calibri"/>
              <a:cs typeface="Calibri"/>
              <a:sym typeface="Calibri"/>
            </a:endParaRPr>
          </a:p>
        </p:txBody>
      </p:sp>
      <p:sp>
        <p:nvSpPr>
          <p:cNvPr id="3" name="Text Placeholder 2"/>
          <p:cNvSpPr>
            <a:spLocks noGrp="1"/>
          </p:cNvSpPr>
          <p:nvPr>
            <p:ph type="body" idx="1"/>
          </p:nvPr>
        </p:nvSpPr>
        <p:spPr>
          <a:xfrm>
            <a:off x="2222956" y="2088920"/>
            <a:ext cx="8364834" cy="1223931"/>
          </a:xfrm>
        </p:spPr>
        <p:txBody>
          <a:bodyPr>
            <a:noAutofit/>
          </a:bodyPr>
          <a:lstStyle/>
          <a:p>
            <a:pPr lvl="0" algn="ctr">
              <a:lnSpc>
                <a:spcPct val="70000"/>
              </a:lnSpc>
              <a:spcBef>
                <a:spcPts val="0"/>
              </a:spcBef>
              <a:spcAft>
                <a:spcPts val="0"/>
              </a:spcAft>
              <a:buClr>
                <a:schemeClr val="accent1"/>
              </a:buClr>
              <a:buSzPts val="1550"/>
            </a:pPr>
            <a:r>
              <a:rPr lang="en-US" sz="2800" b="1" dirty="0">
                <a:solidFill>
                  <a:srgbClr val="2791A6"/>
                </a:solidFill>
                <a:latin typeface="Candara" panose="020E0502030303020204" pitchFamily="34" charset="0"/>
                <a:ea typeface="Calibri"/>
                <a:cs typeface="Calibri"/>
                <a:sym typeface="Calibri"/>
              </a:rPr>
              <a:t> Sprint [1] | </a:t>
            </a:r>
            <a:r>
              <a:rPr lang="en-US" sz="2800" b="1" dirty="0">
                <a:solidFill>
                  <a:srgbClr val="FFC000"/>
                </a:solidFill>
                <a:latin typeface="Candara" panose="020E0502030303020204" pitchFamily="34" charset="0"/>
                <a:ea typeface="Calibri"/>
                <a:cs typeface="Calibri"/>
                <a:sym typeface="Calibri"/>
              </a:rPr>
              <a:t>User Story: 1</a:t>
            </a:r>
          </a:p>
          <a:p>
            <a:pPr lvl="0" algn="ctr">
              <a:lnSpc>
                <a:spcPct val="70000"/>
              </a:lnSpc>
              <a:spcBef>
                <a:spcPts val="0"/>
              </a:spcBef>
              <a:spcAft>
                <a:spcPts val="0"/>
              </a:spcAft>
              <a:buClr>
                <a:schemeClr val="accent1"/>
              </a:buClr>
              <a:buSzPts val="1550"/>
            </a:pPr>
            <a:endParaRPr lang="en-US" sz="2800" b="1" dirty="0">
              <a:solidFill>
                <a:srgbClr val="2791A6"/>
              </a:solidFill>
              <a:latin typeface="Candara" panose="020E0502030303020204" pitchFamily="34" charset="0"/>
              <a:ea typeface="Calibri"/>
              <a:cs typeface="Calibri"/>
              <a:sym typeface="Calibri"/>
            </a:endParaRPr>
          </a:p>
          <a:p>
            <a:pPr lvl="0" algn="ctr">
              <a:lnSpc>
                <a:spcPct val="70000"/>
              </a:lnSpc>
              <a:spcBef>
                <a:spcPts val="0"/>
              </a:spcBef>
              <a:spcAft>
                <a:spcPts val="0"/>
              </a:spcAft>
              <a:buClr>
                <a:schemeClr val="accent1"/>
              </a:buClr>
              <a:buSzPts val="1550"/>
            </a:pPr>
            <a:r>
              <a:rPr lang="en-US" sz="2800" b="1" dirty="0">
                <a:solidFill>
                  <a:srgbClr val="2791A6"/>
                </a:solidFill>
                <a:latin typeface="Candara" panose="020E0502030303020204" pitchFamily="34" charset="0"/>
                <a:ea typeface="Calibri"/>
                <a:cs typeface="Calibri"/>
                <a:sym typeface="Calibri"/>
              </a:rPr>
              <a:t>Home page view | Status : Completed</a:t>
            </a:r>
          </a:p>
          <a:p>
            <a:pPr lvl="0" algn="ctr">
              <a:lnSpc>
                <a:spcPct val="70000"/>
              </a:lnSpc>
              <a:spcBef>
                <a:spcPts val="0"/>
              </a:spcBef>
              <a:spcAft>
                <a:spcPts val="0"/>
              </a:spcAft>
              <a:buClr>
                <a:schemeClr val="accent1"/>
              </a:buClr>
              <a:buSzPts val="1550"/>
            </a:pPr>
            <a:endParaRPr lang="en-US" sz="2800" b="1" dirty="0">
              <a:solidFill>
                <a:srgbClr val="2791A6"/>
              </a:solidFill>
              <a:latin typeface="Candara" panose="020E0502030303020204" pitchFamily="34" charset="0"/>
              <a:cs typeface="Calibri"/>
              <a:sym typeface="Calibri"/>
            </a:endParaRPr>
          </a:p>
          <a:p>
            <a:pPr lvl="0" algn="ctr">
              <a:lnSpc>
                <a:spcPct val="70000"/>
              </a:lnSpc>
              <a:spcBef>
                <a:spcPts val="0"/>
              </a:spcBef>
              <a:spcAft>
                <a:spcPts val="0"/>
              </a:spcAft>
              <a:buClr>
                <a:schemeClr val="accent1"/>
              </a:buClr>
              <a:buSzPts val="1550"/>
            </a:pPr>
            <a:endParaRPr lang="en-US" sz="2800" b="1" dirty="0">
              <a:solidFill>
                <a:srgbClr val="2791A6"/>
              </a:solidFill>
              <a:latin typeface="Candara" panose="020E0502030303020204" pitchFamily="34" charset="0"/>
              <a:cs typeface="Calibri"/>
              <a:sym typeface="Calibri"/>
            </a:endParaRPr>
          </a:p>
          <a:p>
            <a:pPr lvl="0" algn="ctr">
              <a:lnSpc>
                <a:spcPct val="70000"/>
              </a:lnSpc>
              <a:spcBef>
                <a:spcPts val="0"/>
              </a:spcBef>
              <a:spcAft>
                <a:spcPts val="0"/>
              </a:spcAft>
              <a:buClr>
                <a:schemeClr val="accent1"/>
              </a:buClr>
              <a:buSzPts val="1550"/>
            </a:pPr>
            <a:r>
              <a:rPr lang="en-US" sz="2800" b="1" dirty="0">
                <a:solidFill>
                  <a:srgbClr val="2791A6"/>
                </a:solidFill>
                <a:latin typeface="Candara" panose="020E0502030303020204" pitchFamily="34" charset="0"/>
                <a:ea typeface="Calibri"/>
                <a:cs typeface="Calibri"/>
                <a:sym typeface="Calibri"/>
              </a:rPr>
              <a:t>As a User I must be able to see the home page  with login menu.</a:t>
            </a:r>
            <a:br>
              <a:rPr lang="en-US" sz="2800" b="1" dirty="0">
                <a:solidFill>
                  <a:srgbClr val="2791A6"/>
                </a:solidFill>
                <a:latin typeface="Calibri"/>
                <a:ea typeface="Calibri"/>
                <a:cs typeface="Calibri"/>
                <a:sym typeface="Calibri"/>
              </a:rPr>
            </a:br>
            <a:br>
              <a:rPr lang="en-US" sz="2800" b="1" dirty="0">
                <a:solidFill>
                  <a:srgbClr val="2791A6"/>
                </a:solidFill>
                <a:latin typeface="Calibri"/>
                <a:ea typeface="Calibri"/>
                <a:cs typeface="Calibri"/>
                <a:sym typeface="Calibri"/>
              </a:rPr>
            </a:br>
            <a:endParaRPr lang="en-US" sz="2800" dirty="0"/>
          </a:p>
          <a:p>
            <a:pPr lvl="0" algn="ctr">
              <a:lnSpc>
                <a:spcPct val="70000"/>
              </a:lnSpc>
              <a:spcBef>
                <a:spcPts val="1200"/>
              </a:spcBef>
              <a:spcAft>
                <a:spcPts val="0"/>
              </a:spcAft>
              <a:buClr>
                <a:schemeClr val="accent1"/>
              </a:buClr>
              <a:buSzPts val="1550"/>
            </a:pPr>
            <a:endParaRPr lang="en-US" sz="2800" b="1" dirty="0">
              <a:solidFill>
                <a:srgbClr val="2791A6"/>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79C7F3AA-4F0A-404E-A535-9C909AF07575}"/>
              </a:ext>
            </a:extLst>
          </p:cNvPr>
          <p:cNvPicPr>
            <a:picLocks noChangeAspect="1"/>
          </p:cNvPicPr>
          <p:nvPr/>
        </p:nvPicPr>
        <p:blipFill>
          <a:blip r:embed="rId2"/>
          <a:stretch>
            <a:fillRect/>
          </a:stretch>
        </p:blipFill>
        <p:spPr>
          <a:xfrm>
            <a:off x="3349594" y="2803358"/>
            <a:ext cx="2112744" cy="3801978"/>
          </a:xfrm>
          <a:prstGeom prst="rect">
            <a:avLst/>
          </a:prstGeom>
        </p:spPr>
      </p:pic>
    </p:spTree>
    <p:extLst>
      <p:ext uri="{BB962C8B-B14F-4D97-AF65-F5344CB8AC3E}">
        <p14:creationId xmlns:p14="http://schemas.microsoft.com/office/powerpoint/2010/main" val="345117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7500223" y="2347004"/>
            <a:ext cx="8783392" cy="4031087"/>
          </a:xfrm>
        </p:spPr>
        <p:txBody>
          <a:bodyPr>
            <a:normAutofit/>
          </a:bodyPr>
          <a:lstStyle/>
          <a:p>
            <a:pPr lvl="0" algn="l">
              <a:spcBef>
                <a:spcPts val="0"/>
              </a:spcBef>
            </a:pPr>
            <a:br>
              <a:rPr lang="en-US" b="1" dirty="0">
                <a:solidFill>
                  <a:srgbClr val="2791A6"/>
                </a:solidFill>
              </a:rPr>
            </a:br>
            <a:br>
              <a:rPr lang="en-US" b="1" dirty="0">
                <a:solidFill>
                  <a:srgbClr val="2791A6"/>
                </a:solidFill>
              </a:rPr>
            </a:br>
            <a:br>
              <a:rPr lang="en-US" sz="2200" b="1" dirty="0">
                <a:latin typeface="Calibri"/>
                <a:ea typeface="Calibri"/>
                <a:cs typeface="Calibri"/>
                <a:sym typeface="Calibri"/>
              </a:rPr>
            </a:br>
            <a:br>
              <a:rPr lang="en-US" sz="2200" dirty="0"/>
            </a:br>
            <a:r>
              <a:rPr lang="en-US" sz="2200" b="1" dirty="0">
                <a:latin typeface="Candara" panose="020E0502030303020204" pitchFamily="34" charset="0"/>
                <a:ea typeface="Calibri"/>
                <a:cs typeface="Calibri"/>
                <a:sym typeface="Calibri"/>
              </a:rPr>
              <a:t>Enter Username</a:t>
            </a:r>
            <a:br>
              <a:rPr lang="en-US" sz="2200" b="1" dirty="0">
                <a:latin typeface="Candara" panose="020E0502030303020204" pitchFamily="34" charset="0"/>
                <a:ea typeface="Calibri"/>
                <a:cs typeface="Calibri"/>
                <a:sym typeface="Calibri"/>
              </a:rPr>
            </a:br>
            <a:r>
              <a:rPr lang="en-US" sz="2200" b="1" dirty="0">
                <a:latin typeface="Candara" panose="020E0502030303020204" pitchFamily="34" charset="0"/>
                <a:ea typeface="Calibri"/>
                <a:cs typeface="Calibri"/>
                <a:sym typeface="Calibri"/>
              </a:rPr>
              <a:t>Enter Email</a:t>
            </a:r>
            <a:br>
              <a:rPr lang="en-US" sz="2200" dirty="0">
                <a:latin typeface="Candara" panose="020E0502030303020204" pitchFamily="34" charset="0"/>
              </a:rPr>
            </a:br>
            <a:r>
              <a:rPr lang="en-US" sz="2200" b="1" dirty="0">
                <a:latin typeface="Candara" panose="020E0502030303020204" pitchFamily="34" charset="0"/>
                <a:ea typeface="Calibri"/>
                <a:cs typeface="Calibri"/>
                <a:sym typeface="Calibri"/>
              </a:rPr>
              <a:t>Enter Password</a:t>
            </a:r>
            <a:br>
              <a:rPr lang="en-US" sz="2200" dirty="0">
                <a:latin typeface="Candara" panose="020E0502030303020204" pitchFamily="34" charset="0"/>
              </a:rPr>
            </a:br>
            <a:r>
              <a:rPr lang="en-US" sz="2200" b="1" dirty="0">
                <a:latin typeface="Candara" panose="020E0502030303020204" pitchFamily="34" charset="0"/>
                <a:ea typeface="Calibri"/>
                <a:cs typeface="Calibri"/>
                <a:sym typeface="Calibri"/>
              </a:rPr>
              <a:t>Enter Contact Number</a:t>
            </a:r>
            <a:br>
              <a:rPr lang="en-US" sz="2200" dirty="0"/>
            </a:br>
            <a:br>
              <a:rPr lang="en-US" sz="2200" b="1" dirty="0">
                <a:latin typeface="Calibri"/>
                <a:ea typeface="Calibri"/>
                <a:cs typeface="Calibri"/>
                <a:sym typeface="Calibri"/>
              </a:rPr>
            </a:br>
            <a:endParaRPr lang="en-US" sz="2200" b="1" dirty="0"/>
          </a:p>
        </p:txBody>
      </p:sp>
      <p:sp>
        <p:nvSpPr>
          <p:cNvPr id="12" name="Text Placeholder 11"/>
          <p:cNvSpPr>
            <a:spLocks noGrp="1"/>
          </p:cNvSpPr>
          <p:nvPr>
            <p:ph type="body" idx="1"/>
          </p:nvPr>
        </p:nvSpPr>
        <p:spPr>
          <a:xfrm>
            <a:off x="2064385" y="167839"/>
            <a:ext cx="7791931" cy="2094098"/>
          </a:xfrm>
        </p:spPr>
        <p:txBody>
          <a:bodyPr>
            <a:normAutofit fontScale="85000" lnSpcReduction="20000"/>
          </a:bodyPr>
          <a:lstStyle/>
          <a:p>
            <a:pPr lvl="0" algn="ctr">
              <a:lnSpc>
                <a:spcPct val="70000"/>
              </a:lnSpc>
              <a:spcBef>
                <a:spcPts val="0"/>
              </a:spcBef>
              <a:spcAft>
                <a:spcPts val="0"/>
              </a:spcAft>
              <a:buSzPts val="1704"/>
            </a:pPr>
            <a:r>
              <a:rPr lang="en-US" sz="3300" b="1" dirty="0">
                <a:solidFill>
                  <a:srgbClr val="2791A6"/>
                </a:solidFill>
                <a:latin typeface="Candara" panose="020E0502030303020204" pitchFamily="34" charset="0"/>
              </a:rPr>
              <a:t>Sprint [1] | </a:t>
            </a:r>
            <a:r>
              <a:rPr lang="en-US" sz="3300" b="1" dirty="0">
                <a:solidFill>
                  <a:srgbClr val="FFC000"/>
                </a:solidFill>
                <a:latin typeface="Candara" panose="020E0502030303020204" pitchFamily="34" charset="0"/>
              </a:rPr>
              <a:t>User Story: 2 </a:t>
            </a:r>
          </a:p>
          <a:p>
            <a:pPr lvl="0" algn="ctr">
              <a:lnSpc>
                <a:spcPct val="70000"/>
              </a:lnSpc>
              <a:spcBef>
                <a:spcPts val="0"/>
              </a:spcBef>
              <a:spcAft>
                <a:spcPts val="0"/>
              </a:spcAft>
              <a:buSzPts val="1704"/>
            </a:pPr>
            <a:endParaRPr lang="en-US" sz="3300" b="1" dirty="0">
              <a:solidFill>
                <a:srgbClr val="2791A6"/>
              </a:solidFill>
              <a:latin typeface="Candara" panose="020E0502030303020204" pitchFamily="34" charset="0"/>
            </a:endParaRPr>
          </a:p>
          <a:p>
            <a:pPr lvl="0" algn="ctr">
              <a:lnSpc>
                <a:spcPct val="70000"/>
              </a:lnSpc>
              <a:spcBef>
                <a:spcPts val="0"/>
              </a:spcBef>
              <a:spcAft>
                <a:spcPts val="0"/>
              </a:spcAft>
              <a:buSzPts val="1704"/>
            </a:pPr>
            <a:r>
              <a:rPr lang="en-US" sz="3300" b="1" dirty="0">
                <a:solidFill>
                  <a:srgbClr val="2791A6"/>
                </a:solidFill>
                <a:latin typeface="Candara" panose="020E0502030303020204" pitchFamily="34" charset="0"/>
              </a:rPr>
              <a:t> Sign-Up Module | Completed</a:t>
            </a:r>
          </a:p>
          <a:p>
            <a:pPr lvl="0" algn="ctr">
              <a:lnSpc>
                <a:spcPct val="70000"/>
              </a:lnSpc>
              <a:spcBef>
                <a:spcPts val="0"/>
              </a:spcBef>
              <a:spcAft>
                <a:spcPts val="0"/>
              </a:spcAft>
              <a:buSzPts val="1704"/>
            </a:pPr>
            <a:endParaRPr lang="en-US" sz="3300" dirty="0">
              <a:latin typeface="Candara" panose="020E0502030303020204" pitchFamily="34" charset="0"/>
            </a:endParaRPr>
          </a:p>
          <a:p>
            <a:pPr lvl="0" algn="ctr">
              <a:lnSpc>
                <a:spcPct val="70000"/>
              </a:lnSpc>
              <a:spcBef>
                <a:spcPts val="0"/>
              </a:spcBef>
              <a:spcAft>
                <a:spcPts val="0"/>
              </a:spcAft>
              <a:buSzPts val="1704"/>
            </a:pPr>
            <a:endParaRPr lang="en-US" sz="3300" dirty="0">
              <a:latin typeface="Candara" panose="020E0502030303020204" pitchFamily="34" charset="0"/>
            </a:endParaRPr>
          </a:p>
          <a:p>
            <a:pPr lvl="0" algn="ctr">
              <a:lnSpc>
                <a:spcPct val="70000"/>
              </a:lnSpc>
              <a:spcBef>
                <a:spcPts val="0"/>
              </a:spcBef>
              <a:spcAft>
                <a:spcPts val="0"/>
              </a:spcAft>
              <a:buSzPts val="1704"/>
            </a:pPr>
            <a:r>
              <a:rPr lang="en-US" sz="3300" b="1" dirty="0">
                <a:solidFill>
                  <a:srgbClr val="2791A6"/>
                </a:solidFill>
                <a:latin typeface="Candara" panose="020E0502030303020204" pitchFamily="34" charset="0"/>
              </a:rPr>
              <a:t>As a First time user I must be able to successfully</a:t>
            </a:r>
          </a:p>
          <a:p>
            <a:pPr lvl="0" algn="ctr">
              <a:lnSpc>
                <a:spcPct val="70000"/>
              </a:lnSpc>
              <a:spcBef>
                <a:spcPts val="0"/>
              </a:spcBef>
              <a:spcAft>
                <a:spcPts val="0"/>
              </a:spcAft>
              <a:buSzPts val="1704"/>
            </a:pPr>
            <a:endParaRPr lang="en-US" sz="3300" b="1" dirty="0">
              <a:solidFill>
                <a:srgbClr val="2791A6"/>
              </a:solidFill>
              <a:latin typeface="Candara" panose="020E0502030303020204" pitchFamily="34" charset="0"/>
            </a:endParaRPr>
          </a:p>
          <a:p>
            <a:pPr lvl="0" algn="ctr">
              <a:lnSpc>
                <a:spcPct val="70000"/>
              </a:lnSpc>
              <a:spcBef>
                <a:spcPts val="0"/>
              </a:spcBef>
              <a:spcAft>
                <a:spcPts val="0"/>
              </a:spcAft>
              <a:buSzPts val="1704"/>
            </a:pPr>
            <a:r>
              <a:rPr lang="en-US" sz="3300" b="1" dirty="0">
                <a:solidFill>
                  <a:srgbClr val="2791A6"/>
                </a:solidFill>
                <a:latin typeface="Candara" panose="020E0502030303020204" pitchFamily="34" charset="0"/>
              </a:rPr>
              <a:t> signup for the application</a:t>
            </a:r>
            <a:br>
              <a:rPr lang="en-US" sz="2400" b="1" dirty="0">
                <a:solidFill>
                  <a:srgbClr val="2791A6"/>
                </a:solidFill>
              </a:rPr>
            </a:br>
            <a:endParaRPr lang="en-US" sz="2400" dirty="0"/>
          </a:p>
        </p:txBody>
      </p:sp>
      <p:pic>
        <p:nvPicPr>
          <p:cNvPr id="5" name="Picture 4">
            <a:extLst>
              <a:ext uri="{FF2B5EF4-FFF2-40B4-BE49-F238E27FC236}">
                <a16:creationId xmlns:a16="http://schemas.microsoft.com/office/drawing/2014/main" id="{2C026C9D-7760-4F48-8D3B-4A29F5B091CB}"/>
              </a:ext>
            </a:extLst>
          </p:cNvPr>
          <p:cNvPicPr>
            <a:picLocks noChangeAspect="1"/>
          </p:cNvPicPr>
          <p:nvPr/>
        </p:nvPicPr>
        <p:blipFill>
          <a:blip r:embed="rId2"/>
          <a:stretch>
            <a:fillRect/>
          </a:stretch>
        </p:blipFill>
        <p:spPr>
          <a:xfrm>
            <a:off x="3224463" y="2671856"/>
            <a:ext cx="2466473" cy="3966410"/>
          </a:xfrm>
          <a:prstGeom prst="rect">
            <a:avLst/>
          </a:prstGeom>
        </p:spPr>
      </p:pic>
    </p:spTree>
    <p:extLst>
      <p:ext uri="{BB962C8B-B14F-4D97-AF65-F5344CB8AC3E}">
        <p14:creationId xmlns:p14="http://schemas.microsoft.com/office/powerpoint/2010/main" val="2736346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8608" y="2630727"/>
            <a:ext cx="4816066" cy="3807337"/>
          </a:xfrm>
        </p:spPr>
        <p:txBody>
          <a:bodyPr>
            <a:normAutofit/>
          </a:bodyPr>
          <a:lstStyle/>
          <a:p>
            <a:pPr lvl="0" algn="l">
              <a:spcBef>
                <a:spcPts val="0"/>
              </a:spcBef>
            </a:pPr>
            <a:r>
              <a:rPr lang="en-US" sz="2400" b="1" dirty="0">
                <a:solidFill>
                  <a:srgbClr val="2791A6"/>
                </a:solidFill>
                <a:latin typeface="Calibri"/>
                <a:ea typeface="Calibri"/>
                <a:cs typeface="Calibri"/>
                <a:sym typeface="Calibri"/>
              </a:rPr>
              <a:t>.</a:t>
            </a:r>
            <a:br>
              <a:rPr lang="en-US" sz="2400" b="1" dirty="0">
                <a:solidFill>
                  <a:srgbClr val="2791A6"/>
                </a:solidFill>
                <a:latin typeface="Calibri"/>
                <a:ea typeface="Calibri"/>
                <a:cs typeface="Calibri"/>
                <a:sym typeface="Calibri"/>
              </a:rPr>
            </a:br>
            <a:br>
              <a:rPr lang="en-US" b="1" dirty="0">
                <a:latin typeface="Calibri"/>
                <a:ea typeface="Calibri"/>
                <a:cs typeface="Calibri"/>
                <a:sym typeface="Calibri"/>
              </a:rPr>
            </a:br>
            <a:br>
              <a:rPr lang="en-US" sz="2400" dirty="0"/>
            </a:br>
            <a:r>
              <a:rPr lang="en-US" sz="2400" b="1" dirty="0">
                <a:latin typeface="Candara" panose="020E0502030303020204" pitchFamily="34" charset="0"/>
                <a:ea typeface="Calibri"/>
                <a:cs typeface="Calibri"/>
                <a:sym typeface="Calibri"/>
              </a:rPr>
              <a:t>Login with Username/Email</a:t>
            </a:r>
            <a:br>
              <a:rPr lang="en-US" sz="2400" dirty="0">
                <a:latin typeface="Candara" panose="020E0502030303020204" pitchFamily="34" charset="0"/>
              </a:rPr>
            </a:br>
            <a:r>
              <a:rPr lang="en-US" sz="2400" b="1" dirty="0">
                <a:latin typeface="Candara" panose="020E0502030303020204" pitchFamily="34" charset="0"/>
                <a:ea typeface="Calibri"/>
                <a:cs typeface="Calibri"/>
                <a:sym typeface="Calibri"/>
              </a:rPr>
              <a:t>Enter Password</a:t>
            </a:r>
            <a:br>
              <a:rPr lang="en-US" sz="2400" dirty="0">
                <a:latin typeface="Candara" panose="020E0502030303020204" pitchFamily="34" charset="0"/>
              </a:rPr>
            </a:br>
            <a:r>
              <a:rPr lang="en-US" sz="2400" b="1" dirty="0">
                <a:latin typeface="Candara" panose="020E0502030303020204" pitchFamily="34" charset="0"/>
                <a:cs typeface="Calibri"/>
                <a:sym typeface="Calibri"/>
              </a:rPr>
              <a:t>Login</a:t>
            </a:r>
            <a:br>
              <a:rPr lang="en-US" sz="2400" b="1" dirty="0">
                <a:latin typeface="Calibri"/>
                <a:ea typeface="Calibri"/>
                <a:cs typeface="Calibri"/>
                <a:sym typeface="Calibri"/>
              </a:rPr>
            </a:br>
            <a:endParaRPr lang="en-US" sz="2400" dirty="0"/>
          </a:p>
        </p:txBody>
      </p:sp>
      <p:sp>
        <p:nvSpPr>
          <p:cNvPr id="3" name="Text Placeholder 2"/>
          <p:cNvSpPr>
            <a:spLocks noGrp="1"/>
          </p:cNvSpPr>
          <p:nvPr>
            <p:ph type="body" idx="1"/>
          </p:nvPr>
        </p:nvSpPr>
        <p:spPr>
          <a:xfrm>
            <a:off x="2316260" y="575923"/>
            <a:ext cx="7791931" cy="1743153"/>
          </a:xfrm>
        </p:spPr>
        <p:txBody>
          <a:bodyPr>
            <a:normAutofit fontScale="92500" lnSpcReduction="10000"/>
          </a:bodyPr>
          <a:lstStyle/>
          <a:p>
            <a:pPr lvl="0" algn="ctr">
              <a:lnSpc>
                <a:spcPct val="70000"/>
              </a:lnSpc>
              <a:spcBef>
                <a:spcPts val="0"/>
              </a:spcBef>
              <a:spcAft>
                <a:spcPts val="0"/>
              </a:spcAft>
              <a:buClr>
                <a:schemeClr val="accent1"/>
              </a:buClr>
              <a:buSzPts val="1550"/>
            </a:pPr>
            <a:r>
              <a:rPr lang="en-US" sz="3200" b="1" dirty="0">
                <a:solidFill>
                  <a:srgbClr val="2791A6"/>
                </a:solidFill>
                <a:latin typeface="Candara" panose="020E0502030303020204" pitchFamily="34" charset="0"/>
                <a:ea typeface="Calibri"/>
                <a:cs typeface="Calibri"/>
                <a:sym typeface="Calibri"/>
              </a:rPr>
              <a:t>Sprint [1] | </a:t>
            </a:r>
            <a:r>
              <a:rPr lang="en-US" sz="3200" b="1" dirty="0">
                <a:solidFill>
                  <a:srgbClr val="FFC000"/>
                </a:solidFill>
                <a:latin typeface="Candara" panose="020E0502030303020204" pitchFamily="34" charset="0"/>
                <a:ea typeface="Calibri"/>
                <a:cs typeface="Calibri"/>
                <a:sym typeface="Calibri"/>
              </a:rPr>
              <a:t>User Story: 3</a:t>
            </a:r>
          </a:p>
          <a:p>
            <a:pPr lvl="0" algn="ctr">
              <a:lnSpc>
                <a:spcPct val="70000"/>
              </a:lnSpc>
              <a:spcBef>
                <a:spcPts val="0"/>
              </a:spcBef>
              <a:spcAft>
                <a:spcPts val="0"/>
              </a:spcAft>
              <a:buClr>
                <a:schemeClr val="accent1"/>
              </a:buClr>
              <a:buSzPts val="1550"/>
            </a:pPr>
            <a:r>
              <a:rPr lang="en-US" sz="3200" b="1" dirty="0">
                <a:solidFill>
                  <a:srgbClr val="FFC000"/>
                </a:solidFill>
                <a:latin typeface="Calibri"/>
                <a:ea typeface="Calibri"/>
                <a:cs typeface="Calibri"/>
                <a:sym typeface="Calibri"/>
              </a:rPr>
              <a:t> </a:t>
            </a:r>
            <a:endParaRPr lang="en-US" sz="3200" b="1" dirty="0">
              <a:solidFill>
                <a:srgbClr val="2791A6"/>
              </a:solidFill>
              <a:latin typeface="Calibri"/>
              <a:ea typeface="Calibri"/>
              <a:cs typeface="Calibri"/>
              <a:sym typeface="Calibri"/>
            </a:endParaRPr>
          </a:p>
          <a:p>
            <a:pPr lvl="0" algn="ctr">
              <a:lnSpc>
                <a:spcPct val="70000"/>
              </a:lnSpc>
              <a:spcBef>
                <a:spcPts val="0"/>
              </a:spcBef>
              <a:spcAft>
                <a:spcPts val="0"/>
              </a:spcAft>
              <a:buClr>
                <a:schemeClr val="accent1"/>
              </a:buClr>
              <a:buSzPts val="1550"/>
            </a:pPr>
            <a:r>
              <a:rPr lang="en-US" sz="3200" b="1" dirty="0">
                <a:solidFill>
                  <a:srgbClr val="2791A6"/>
                </a:solidFill>
                <a:latin typeface="Candara" panose="020E0502030303020204" pitchFamily="34" charset="0"/>
                <a:ea typeface="Calibri"/>
                <a:cs typeface="Calibri"/>
                <a:sym typeface="Calibri"/>
              </a:rPr>
              <a:t> </a:t>
            </a:r>
            <a:r>
              <a:rPr lang="en-US" sz="2600" b="1" dirty="0">
                <a:solidFill>
                  <a:srgbClr val="2791A6"/>
                </a:solidFill>
                <a:latin typeface="Candara" panose="020E0502030303020204" pitchFamily="34" charset="0"/>
                <a:ea typeface="Calibri"/>
                <a:cs typeface="Calibri"/>
                <a:sym typeface="Calibri"/>
              </a:rPr>
              <a:t>Login Module | Completed</a:t>
            </a:r>
          </a:p>
          <a:p>
            <a:pPr lvl="0" algn="ctr">
              <a:lnSpc>
                <a:spcPct val="70000"/>
              </a:lnSpc>
              <a:spcBef>
                <a:spcPts val="0"/>
              </a:spcBef>
              <a:spcAft>
                <a:spcPts val="0"/>
              </a:spcAft>
              <a:buClr>
                <a:schemeClr val="accent1"/>
              </a:buClr>
              <a:buSzPts val="1550"/>
            </a:pPr>
            <a:endParaRPr lang="en-US" sz="2600" b="1" dirty="0">
              <a:solidFill>
                <a:srgbClr val="2791A6"/>
              </a:solidFill>
              <a:latin typeface="Candara" panose="020E0502030303020204" pitchFamily="34" charset="0"/>
              <a:ea typeface="Calibri"/>
              <a:cs typeface="Calibri"/>
              <a:sym typeface="Calibri"/>
            </a:endParaRPr>
          </a:p>
          <a:p>
            <a:pPr lvl="0" algn="ctr">
              <a:lnSpc>
                <a:spcPct val="70000"/>
              </a:lnSpc>
              <a:spcBef>
                <a:spcPts val="0"/>
              </a:spcBef>
              <a:spcAft>
                <a:spcPts val="0"/>
              </a:spcAft>
              <a:buClr>
                <a:schemeClr val="accent1"/>
              </a:buClr>
              <a:buSzPts val="1550"/>
            </a:pPr>
            <a:r>
              <a:rPr lang="en-US" sz="2600" b="1" dirty="0">
                <a:solidFill>
                  <a:srgbClr val="2791A6"/>
                </a:solidFill>
                <a:latin typeface="Candara" panose="020E0502030303020204" pitchFamily="34" charset="0"/>
                <a:ea typeface="Calibri"/>
                <a:cs typeface="Calibri"/>
                <a:sym typeface="Calibri"/>
              </a:rPr>
              <a:t>As a Valid user I must be able to successfully login into the Application</a:t>
            </a:r>
          </a:p>
          <a:p>
            <a:pPr lvl="0" algn="ctr">
              <a:lnSpc>
                <a:spcPct val="70000"/>
              </a:lnSpc>
              <a:spcBef>
                <a:spcPts val="1200"/>
              </a:spcBef>
              <a:spcAft>
                <a:spcPts val="0"/>
              </a:spcAft>
              <a:buClr>
                <a:schemeClr val="accent1"/>
              </a:buClr>
              <a:buSzPts val="1550"/>
            </a:pPr>
            <a:endParaRPr lang="en-US" b="1" dirty="0">
              <a:solidFill>
                <a:srgbClr val="2791A6"/>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63916A98-F0B5-C74C-B69C-3368FFDB382E}"/>
              </a:ext>
            </a:extLst>
          </p:cNvPr>
          <p:cNvPicPr>
            <a:picLocks noChangeAspect="1"/>
          </p:cNvPicPr>
          <p:nvPr/>
        </p:nvPicPr>
        <p:blipFill>
          <a:blip r:embed="rId2"/>
          <a:stretch>
            <a:fillRect/>
          </a:stretch>
        </p:blipFill>
        <p:spPr>
          <a:xfrm>
            <a:off x="3254723" y="2319076"/>
            <a:ext cx="2400119" cy="4283242"/>
          </a:xfrm>
          <a:prstGeom prst="rect">
            <a:avLst/>
          </a:prstGeom>
        </p:spPr>
      </p:pic>
    </p:spTree>
    <p:extLst>
      <p:ext uri="{BB962C8B-B14F-4D97-AF65-F5344CB8AC3E}">
        <p14:creationId xmlns:p14="http://schemas.microsoft.com/office/powerpoint/2010/main" val="972113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0042" y="2629963"/>
            <a:ext cx="3551338" cy="3807337"/>
          </a:xfrm>
        </p:spPr>
        <p:txBody>
          <a:bodyPr>
            <a:normAutofit/>
          </a:bodyPr>
          <a:lstStyle/>
          <a:p>
            <a:pPr lvl="0" algn="l">
              <a:spcBef>
                <a:spcPts val="0"/>
              </a:spcBef>
            </a:pPr>
            <a:br>
              <a:rPr lang="en-US" sz="2400" b="1" dirty="0">
                <a:solidFill>
                  <a:srgbClr val="2791A6"/>
                </a:solidFill>
                <a:latin typeface="Calibri"/>
                <a:ea typeface="Calibri"/>
                <a:cs typeface="Calibri"/>
                <a:sym typeface="Calibri"/>
              </a:rPr>
            </a:br>
            <a:br>
              <a:rPr lang="en-US" sz="2400" b="1" dirty="0">
                <a:solidFill>
                  <a:srgbClr val="2791A6"/>
                </a:solidFill>
                <a:latin typeface="Calibri"/>
                <a:ea typeface="Calibri"/>
                <a:cs typeface="Calibri"/>
                <a:sym typeface="Calibri"/>
              </a:rPr>
            </a:br>
            <a:br>
              <a:rPr lang="en-US" b="1" dirty="0">
                <a:latin typeface="Calibri"/>
                <a:ea typeface="Calibri"/>
                <a:cs typeface="Calibri"/>
                <a:sym typeface="Calibri"/>
              </a:rPr>
            </a:br>
            <a:br>
              <a:rPr lang="en-US" sz="2400" dirty="0"/>
            </a:br>
            <a:r>
              <a:rPr lang="en-US" sz="2400" b="1" dirty="0">
                <a:latin typeface="Candara" panose="020E0502030303020204" pitchFamily="34" charset="0"/>
                <a:cs typeface="Calibri"/>
                <a:sym typeface="Calibri"/>
              </a:rPr>
              <a:t>Valid </a:t>
            </a:r>
            <a:r>
              <a:rPr lang="en-US" sz="2400" b="1" dirty="0">
                <a:latin typeface="Candara" panose="020E0502030303020204" pitchFamily="34" charset="0"/>
                <a:ea typeface="Calibri"/>
                <a:cs typeface="Calibri"/>
                <a:sym typeface="Calibri"/>
              </a:rPr>
              <a:t> Username/Email</a:t>
            </a:r>
            <a:br>
              <a:rPr lang="en-US" sz="2400" b="1" dirty="0">
                <a:latin typeface="Candara" panose="020E0502030303020204" pitchFamily="34" charset="0"/>
                <a:ea typeface="Calibri"/>
                <a:cs typeface="Calibri"/>
                <a:sym typeface="Calibri"/>
              </a:rPr>
            </a:br>
            <a:r>
              <a:rPr lang="en-US" sz="2400" b="1" dirty="0">
                <a:latin typeface="Candara" panose="020E0502030303020204" pitchFamily="34" charset="0"/>
                <a:ea typeface="Calibri"/>
                <a:cs typeface="Calibri"/>
                <a:sym typeface="Calibri"/>
              </a:rPr>
              <a:t>Submit</a:t>
            </a:r>
            <a:br>
              <a:rPr lang="en-US" sz="2400" dirty="0"/>
            </a:br>
            <a:br>
              <a:rPr lang="en-US" sz="2400" b="1" dirty="0">
                <a:latin typeface="Calibri"/>
                <a:ea typeface="Calibri"/>
                <a:cs typeface="Calibri"/>
                <a:sym typeface="Calibri"/>
              </a:rPr>
            </a:br>
            <a:endParaRPr lang="en-US" sz="2400" dirty="0"/>
          </a:p>
        </p:txBody>
      </p:sp>
      <p:sp>
        <p:nvSpPr>
          <p:cNvPr id="3" name="Text Placeholder 2"/>
          <p:cNvSpPr>
            <a:spLocks noGrp="1"/>
          </p:cNvSpPr>
          <p:nvPr>
            <p:ph type="body" idx="1"/>
          </p:nvPr>
        </p:nvSpPr>
        <p:spPr>
          <a:xfrm>
            <a:off x="2400481" y="553453"/>
            <a:ext cx="7791931" cy="2076509"/>
          </a:xfrm>
        </p:spPr>
        <p:txBody>
          <a:bodyPr>
            <a:normAutofit fontScale="62500" lnSpcReduction="20000"/>
          </a:bodyPr>
          <a:lstStyle/>
          <a:p>
            <a:pPr lvl="0" algn="ctr">
              <a:lnSpc>
                <a:spcPct val="70000"/>
              </a:lnSpc>
              <a:spcBef>
                <a:spcPts val="0"/>
              </a:spcBef>
              <a:spcAft>
                <a:spcPts val="0"/>
              </a:spcAft>
              <a:buClr>
                <a:schemeClr val="accent1"/>
              </a:buClr>
              <a:buSzPts val="1550"/>
            </a:pPr>
            <a:r>
              <a:rPr lang="en-US" sz="4000" b="1" dirty="0">
                <a:solidFill>
                  <a:srgbClr val="2791A6"/>
                </a:solidFill>
                <a:latin typeface="Candara" panose="020E0502030303020204" pitchFamily="34" charset="0"/>
                <a:ea typeface="Calibri"/>
                <a:cs typeface="Calibri"/>
                <a:sym typeface="Calibri"/>
              </a:rPr>
              <a:t>Sprint [2] | </a:t>
            </a:r>
            <a:r>
              <a:rPr lang="en-US" sz="4000" b="1" dirty="0">
                <a:solidFill>
                  <a:srgbClr val="FFC000"/>
                </a:solidFill>
                <a:latin typeface="Candara" panose="020E0502030303020204" pitchFamily="34" charset="0"/>
                <a:ea typeface="Calibri"/>
                <a:cs typeface="Calibri"/>
                <a:sym typeface="Calibri"/>
              </a:rPr>
              <a:t>User Story: 1</a:t>
            </a:r>
          </a:p>
          <a:p>
            <a:pPr lvl="0" algn="ctr">
              <a:lnSpc>
                <a:spcPct val="70000"/>
              </a:lnSpc>
              <a:spcBef>
                <a:spcPts val="0"/>
              </a:spcBef>
              <a:spcAft>
                <a:spcPts val="0"/>
              </a:spcAft>
              <a:buClr>
                <a:schemeClr val="accent1"/>
              </a:buClr>
              <a:buSzPts val="1550"/>
            </a:pPr>
            <a:r>
              <a:rPr lang="en-US" sz="4000" b="1" dirty="0">
                <a:solidFill>
                  <a:srgbClr val="FFC000"/>
                </a:solidFill>
                <a:latin typeface="Candara" panose="020E0502030303020204" pitchFamily="34" charset="0"/>
                <a:ea typeface="Calibri"/>
                <a:cs typeface="Calibri"/>
                <a:sym typeface="Calibri"/>
              </a:rPr>
              <a:t> </a:t>
            </a:r>
            <a:endParaRPr lang="en-US" sz="4000" b="1" dirty="0">
              <a:solidFill>
                <a:srgbClr val="2791A6"/>
              </a:solidFill>
              <a:latin typeface="Candara" panose="020E0502030303020204" pitchFamily="34" charset="0"/>
              <a:ea typeface="Calibri"/>
              <a:cs typeface="Calibri"/>
              <a:sym typeface="Calibri"/>
            </a:endParaRPr>
          </a:p>
          <a:p>
            <a:pPr lvl="0" algn="ctr">
              <a:lnSpc>
                <a:spcPct val="70000"/>
              </a:lnSpc>
              <a:spcBef>
                <a:spcPts val="0"/>
              </a:spcBef>
              <a:spcAft>
                <a:spcPts val="0"/>
              </a:spcAft>
              <a:buClr>
                <a:schemeClr val="accent1"/>
              </a:buClr>
              <a:buSzPts val="1550"/>
            </a:pPr>
            <a:r>
              <a:rPr lang="en-US" sz="4000" b="1" dirty="0">
                <a:solidFill>
                  <a:srgbClr val="2791A6"/>
                </a:solidFill>
                <a:latin typeface="Candara" panose="020E0502030303020204" pitchFamily="34" charset="0"/>
                <a:ea typeface="Calibri"/>
                <a:cs typeface="Calibri"/>
                <a:sym typeface="Calibri"/>
              </a:rPr>
              <a:t> Forgot password Module | Completed</a:t>
            </a:r>
          </a:p>
          <a:p>
            <a:pPr lvl="0" algn="ctr">
              <a:lnSpc>
                <a:spcPct val="70000"/>
              </a:lnSpc>
              <a:spcBef>
                <a:spcPts val="0"/>
              </a:spcBef>
              <a:spcAft>
                <a:spcPts val="0"/>
              </a:spcAft>
              <a:buClr>
                <a:schemeClr val="accent1"/>
              </a:buClr>
              <a:buSzPts val="1550"/>
            </a:pPr>
            <a:endParaRPr lang="en-US" sz="4000" b="1" dirty="0">
              <a:solidFill>
                <a:srgbClr val="2791A6"/>
              </a:solidFill>
              <a:latin typeface="Candara" panose="020E0502030303020204" pitchFamily="34" charset="0"/>
              <a:ea typeface="Calibri"/>
              <a:cs typeface="Calibri"/>
              <a:sym typeface="Calibri"/>
            </a:endParaRPr>
          </a:p>
          <a:p>
            <a:pPr lvl="0" algn="ctr">
              <a:lnSpc>
                <a:spcPct val="70000"/>
              </a:lnSpc>
              <a:spcBef>
                <a:spcPts val="0"/>
              </a:spcBef>
              <a:spcAft>
                <a:spcPts val="0"/>
              </a:spcAft>
              <a:buClr>
                <a:schemeClr val="accent1"/>
              </a:buClr>
              <a:buSzPts val="1550"/>
            </a:pPr>
            <a:endParaRPr lang="en-US" sz="4000" b="1" dirty="0">
              <a:solidFill>
                <a:srgbClr val="2791A6"/>
              </a:solidFill>
              <a:latin typeface="Candara" panose="020E0502030303020204" pitchFamily="34" charset="0"/>
              <a:ea typeface="Calibri"/>
              <a:cs typeface="Calibri"/>
              <a:sym typeface="Calibri"/>
            </a:endParaRPr>
          </a:p>
          <a:p>
            <a:pPr lvl="0" algn="ctr">
              <a:lnSpc>
                <a:spcPct val="70000"/>
              </a:lnSpc>
              <a:spcBef>
                <a:spcPts val="0"/>
              </a:spcBef>
              <a:spcAft>
                <a:spcPts val="0"/>
              </a:spcAft>
              <a:buClr>
                <a:schemeClr val="accent1"/>
              </a:buClr>
              <a:buSzPts val="1550"/>
            </a:pPr>
            <a:endParaRPr lang="en-US" sz="4000" b="1" dirty="0">
              <a:solidFill>
                <a:srgbClr val="2791A6"/>
              </a:solidFill>
              <a:latin typeface="Candara" panose="020E0502030303020204" pitchFamily="34" charset="0"/>
              <a:ea typeface="Calibri"/>
              <a:cs typeface="Calibri"/>
              <a:sym typeface="Calibri"/>
            </a:endParaRPr>
          </a:p>
          <a:p>
            <a:pPr lvl="0" algn="ctr">
              <a:lnSpc>
                <a:spcPct val="70000"/>
              </a:lnSpc>
              <a:spcBef>
                <a:spcPts val="0"/>
              </a:spcBef>
              <a:spcAft>
                <a:spcPts val="0"/>
              </a:spcAft>
              <a:buClr>
                <a:schemeClr val="accent1"/>
              </a:buClr>
              <a:buSzPts val="1550"/>
            </a:pPr>
            <a:r>
              <a:rPr lang="en-US" sz="4000" b="1" dirty="0">
                <a:solidFill>
                  <a:srgbClr val="2791A6"/>
                </a:solidFill>
                <a:latin typeface="Candara" panose="020E0502030303020204" pitchFamily="34" charset="0"/>
                <a:ea typeface="Calibri"/>
                <a:cs typeface="Calibri"/>
                <a:sym typeface="Calibri"/>
              </a:rPr>
              <a:t>As a Valid user I must be able to successfully</a:t>
            </a:r>
          </a:p>
          <a:p>
            <a:pPr lvl="0" algn="ctr">
              <a:lnSpc>
                <a:spcPct val="70000"/>
              </a:lnSpc>
              <a:spcBef>
                <a:spcPts val="0"/>
              </a:spcBef>
              <a:spcAft>
                <a:spcPts val="0"/>
              </a:spcAft>
              <a:buClr>
                <a:schemeClr val="accent1"/>
              </a:buClr>
              <a:buSzPts val="1550"/>
            </a:pPr>
            <a:endParaRPr lang="en-US" sz="4000" b="1" dirty="0">
              <a:solidFill>
                <a:srgbClr val="2791A6"/>
              </a:solidFill>
              <a:latin typeface="Candara" panose="020E0502030303020204" pitchFamily="34" charset="0"/>
              <a:ea typeface="Calibri"/>
              <a:cs typeface="Calibri"/>
              <a:sym typeface="Calibri"/>
            </a:endParaRPr>
          </a:p>
          <a:p>
            <a:pPr lvl="0" algn="ctr">
              <a:lnSpc>
                <a:spcPct val="70000"/>
              </a:lnSpc>
              <a:spcBef>
                <a:spcPts val="0"/>
              </a:spcBef>
              <a:spcAft>
                <a:spcPts val="0"/>
              </a:spcAft>
              <a:buClr>
                <a:schemeClr val="accent1"/>
              </a:buClr>
              <a:buSzPts val="1550"/>
            </a:pPr>
            <a:r>
              <a:rPr lang="en-US" sz="4000" b="1" dirty="0">
                <a:solidFill>
                  <a:srgbClr val="2791A6"/>
                </a:solidFill>
                <a:latin typeface="Candara" panose="020E0502030303020204" pitchFamily="34" charset="0"/>
                <a:ea typeface="Calibri"/>
                <a:cs typeface="Calibri"/>
                <a:sym typeface="Calibri"/>
              </a:rPr>
              <a:t> retrieve my password from forgot password menu</a:t>
            </a:r>
            <a:r>
              <a:rPr lang="en-US" sz="3200" b="1" dirty="0">
                <a:solidFill>
                  <a:srgbClr val="2791A6"/>
                </a:solidFill>
                <a:latin typeface="Candara" panose="020E0502030303020204" pitchFamily="34" charset="0"/>
                <a:ea typeface="Calibri"/>
                <a:cs typeface="Calibri"/>
                <a:sym typeface="Calibri"/>
              </a:rPr>
              <a:t>.</a:t>
            </a:r>
          </a:p>
          <a:p>
            <a:pPr lvl="0" algn="ctr">
              <a:lnSpc>
                <a:spcPct val="70000"/>
              </a:lnSpc>
              <a:spcBef>
                <a:spcPts val="1200"/>
              </a:spcBef>
              <a:spcAft>
                <a:spcPts val="0"/>
              </a:spcAft>
              <a:buClr>
                <a:schemeClr val="accent1"/>
              </a:buClr>
              <a:buSzPts val="1550"/>
            </a:pPr>
            <a:endParaRPr lang="en-US" b="1" dirty="0">
              <a:solidFill>
                <a:srgbClr val="2791A6"/>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A3175ED0-E5C4-3847-AD4A-B76DCBECC129}"/>
              </a:ext>
            </a:extLst>
          </p:cNvPr>
          <p:cNvPicPr>
            <a:picLocks noChangeAspect="1"/>
          </p:cNvPicPr>
          <p:nvPr/>
        </p:nvPicPr>
        <p:blipFill>
          <a:blip r:embed="rId2"/>
          <a:stretch>
            <a:fillRect/>
          </a:stretch>
        </p:blipFill>
        <p:spPr>
          <a:xfrm>
            <a:off x="3619640" y="2743605"/>
            <a:ext cx="2041243" cy="3693695"/>
          </a:xfrm>
          <a:prstGeom prst="rect">
            <a:avLst/>
          </a:prstGeom>
        </p:spPr>
      </p:pic>
    </p:spTree>
    <p:extLst>
      <p:ext uri="{BB962C8B-B14F-4D97-AF65-F5344CB8AC3E}">
        <p14:creationId xmlns:p14="http://schemas.microsoft.com/office/powerpoint/2010/main" val="3788724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5072" y="2869850"/>
            <a:ext cx="3627340" cy="1317140"/>
          </a:xfrm>
        </p:spPr>
        <p:txBody>
          <a:bodyPr>
            <a:normAutofit fontScale="90000"/>
          </a:bodyPr>
          <a:lstStyle/>
          <a:p>
            <a:pPr lvl="0" algn="l">
              <a:spcBef>
                <a:spcPts val="0"/>
              </a:spcBef>
            </a:pPr>
            <a:br>
              <a:rPr lang="en-US" sz="2400" dirty="0"/>
            </a:br>
            <a:r>
              <a:rPr lang="en-US" sz="2400" b="1" dirty="0">
                <a:latin typeface="Candara" panose="020E0502030303020204" pitchFamily="34" charset="0"/>
                <a:cs typeface="Calibri"/>
                <a:sym typeface="Calibri"/>
              </a:rPr>
              <a:t>Valid </a:t>
            </a:r>
            <a:r>
              <a:rPr lang="en-US" sz="2400" b="1" dirty="0">
                <a:latin typeface="Candara" panose="020E0502030303020204" pitchFamily="34" charset="0"/>
                <a:ea typeface="Calibri"/>
                <a:cs typeface="Calibri"/>
                <a:sym typeface="Calibri"/>
              </a:rPr>
              <a:t> source location</a:t>
            </a:r>
            <a:br>
              <a:rPr lang="en-US" sz="2400" b="1" dirty="0">
                <a:latin typeface="Candara" panose="020E0502030303020204" pitchFamily="34" charset="0"/>
                <a:ea typeface="Calibri"/>
                <a:cs typeface="Calibri"/>
                <a:sym typeface="Calibri"/>
              </a:rPr>
            </a:br>
            <a:r>
              <a:rPr lang="en-US" sz="2400" b="1" dirty="0">
                <a:latin typeface="Candara" panose="020E0502030303020204" pitchFamily="34" charset="0"/>
                <a:ea typeface="Calibri"/>
                <a:cs typeface="Calibri"/>
                <a:sym typeface="Calibri"/>
              </a:rPr>
              <a:t>Valid destination location </a:t>
            </a:r>
            <a:br>
              <a:rPr lang="en-US" sz="2400" dirty="0">
                <a:latin typeface="Candara" panose="020E0502030303020204" pitchFamily="34" charset="0"/>
              </a:rPr>
            </a:br>
            <a:br>
              <a:rPr lang="en-US" sz="2400" b="1" dirty="0">
                <a:latin typeface="Calibri"/>
                <a:ea typeface="Calibri"/>
                <a:cs typeface="Calibri"/>
                <a:sym typeface="Calibri"/>
              </a:rPr>
            </a:br>
            <a:endParaRPr lang="en-US" sz="2400" dirty="0"/>
          </a:p>
        </p:txBody>
      </p:sp>
      <p:sp>
        <p:nvSpPr>
          <p:cNvPr id="3" name="Text Placeholder 2"/>
          <p:cNvSpPr>
            <a:spLocks noGrp="1"/>
          </p:cNvSpPr>
          <p:nvPr>
            <p:ph type="body" idx="1"/>
          </p:nvPr>
        </p:nvSpPr>
        <p:spPr>
          <a:xfrm>
            <a:off x="2400481" y="723320"/>
            <a:ext cx="7791931" cy="2031911"/>
          </a:xfrm>
        </p:spPr>
        <p:txBody>
          <a:bodyPr>
            <a:normAutofit lnSpcReduction="10000"/>
          </a:bodyPr>
          <a:lstStyle/>
          <a:p>
            <a:pPr lvl="0" algn="ctr">
              <a:lnSpc>
                <a:spcPct val="70000"/>
              </a:lnSpc>
              <a:spcBef>
                <a:spcPts val="0"/>
              </a:spcBef>
              <a:spcAft>
                <a:spcPts val="0"/>
              </a:spcAft>
              <a:buClr>
                <a:schemeClr val="accent1"/>
              </a:buClr>
              <a:buSzPts val="1550"/>
            </a:pPr>
            <a:r>
              <a:rPr lang="en-US" sz="2600" b="1" dirty="0">
                <a:solidFill>
                  <a:srgbClr val="2791A6"/>
                </a:solidFill>
                <a:latin typeface="Candara" panose="020E0502030303020204" pitchFamily="34" charset="0"/>
                <a:ea typeface="Calibri"/>
                <a:cs typeface="Calibri"/>
                <a:sym typeface="Calibri"/>
              </a:rPr>
              <a:t>Sprint [2] | </a:t>
            </a:r>
            <a:r>
              <a:rPr lang="en-US" sz="2600" b="1" dirty="0">
                <a:solidFill>
                  <a:srgbClr val="FFC000"/>
                </a:solidFill>
                <a:latin typeface="Candara" panose="020E0502030303020204" pitchFamily="34" charset="0"/>
                <a:ea typeface="Calibri"/>
                <a:cs typeface="Calibri"/>
                <a:sym typeface="Calibri"/>
              </a:rPr>
              <a:t>User Story: 2</a:t>
            </a:r>
          </a:p>
          <a:p>
            <a:pPr lvl="0" algn="ctr">
              <a:lnSpc>
                <a:spcPct val="70000"/>
              </a:lnSpc>
              <a:spcBef>
                <a:spcPts val="0"/>
              </a:spcBef>
              <a:spcAft>
                <a:spcPts val="0"/>
              </a:spcAft>
              <a:buClr>
                <a:schemeClr val="accent1"/>
              </a:buClr>
              <a:buSzPts val="1550"/>
            </a:pPr>
            <a:r>
              <a:rPr lang="en-US" sz="2800" b="1" dirty="0">
                <a:solidFill>
                  <a:srgbClr val="FFC000"/>
                </a:solidFill>
                <a:latin typeface="Candara" panose="020E0502030303020204" pitchFamily="34" charset="0"/>
                <a:ea typeface="Calibri"/>
                <a:cs typeface="Calibri"/>
                <a:sym typeface="Calibri"/>
              </a:rPr>
              <a:t> </a:t>
            </a:r>
            <a:endParaRPr lang="en-US" sz="2800" b="1" dirty="0">
              <a:solidFill>
                <a:srgbClr val="2791A6"/>
              </a:solidFill>
              <a:latin typeface="Candara" panose="020E0502030303020204" pitchFamily="34" charset="0"/>
              <a:ea typeface="Calibri"/>
              <a:cs typeface="Calibri"/>
              <a:sym typeface="Calibri"/>
            </a:endParaRPr>
          </a:p>
          <a:p>
            <a:pPr lvl="0" algn="ctr">
              <a:lnSpc>
                <a:spcPct val="70000"/>
              </a:lnSpc>
              <a:spcBef>
                <a:spcPts val="0"/>
              </a:spcBef>
              <a:spcAft>
                <a:spcPts val="0"/>
              </a:spcAft>
              <a:buClr>
                <a:schemeClr val="accent1"/>
              </a:buClr>
              <a:buSzPts val="1550"/>
            </a:pPr>
            <a:r>
              <a:rPr lang="en-US" sz="2800" b="1" dirty="0">
                <a:solidFill>
                  <a:srgbClr val="2791A6"/>
                </a:solidFill>
                <a:latin typeface="Candara" panose="020E0502030303020204" pitchFamily="34" charset="0"/>
                <a:ea typeface="Calibri"/>
                <a:cs typeface="Calibri"/>
                <a:sym typeface="Calibri"/>
              </a:rPr>
              <a:t> Search Module | Completed</a:t>
            </a:r>
          </a:p>
          <a:p>
            <a:pPr lvl="0" algn="ctr">
              <a:lnSpc>
                <a:spcPct val="70000"/>
              </a:lnSpc>
              <a:spcBef>
                <a:spcPts val="0"/>
              </a:spcBef>
              <a:spcAft>
                <a:spcPts val="0"/>
              </a:spcAft>
              <a:buClr>
                <a:schemeClr val="accent1"/>
              </a:buClr>
              <a:buSzPts val="1550"/>
            </a:pPr>
            <a:endParaRPr lang="en-US" sz="2800" b="1" dirty="0">
              <a:solidFill>
                <a:srgbClr val="2791A6"/>
              </a:solidFill>
              <a:latin typeface="Candara" panose="020E0502030303020204" pitchFamily="34" charset="0"/>
              <a:ea typeface="Calibri"/>
              <a:cs typeface="Calibri"/>
              <a:sym typeface="Calibri"/>
            </a:endParaRPr>
          </a:p>
          <a:p>
            <a:pPr lvl="0" algn="ctr">
              <a:lnSpc>
                <a:spcPct val="70000"/>
              </a:lnSpc>
              <a:spcBef>
                <a:spcPts val="0"/>
              </a:spcBef>
              <a:spcAft>
                <a:spcPts val="0"/>
              </a:spcAft>
              <a:buClr>
                <a:schemeClr val="accent1"/>
              </a:buClr>
              <a:buSzPts val="1550"/>
            </a:pPr>
            <a:endParaRPr lang="en-US" sz="2800" b="1" dirty="0">
              <a:solidFill>
                <a:srgbClr val="2791A6"/>
              </a:solidFill>
              <a:latin typeface="Candara" panose="020E0502030303020204" pitchFamily="34" charset="0"/>
              <a:ea typeface="Calibri"/>
              <a:cs typeface="Calibri"/>
              <a:sym typeface="Calibri"/>
            </a:endParaRPr>
          </a:p>
          <a:p>
            <a:pPr lvl="0" algn="l">
              <a:lnSpc>
                <a:spcPct val="70000"/>
              </a:lnSpc>
              <a:spcBef>
                <a:spcPts val="0"/>
              </a:spcBef>
              <a:spcAft>
                <a:spcPts val="0"/>
              </a:spcAft>
              <a:buClr>
                <a:schemeClr val="accent1"/>
              </a:buClr>
              <a:buSzPts val="1550"/>
            </a:pPr>
            <a:r>
              <a:rPr lang="en-US" sz="2800" b="1" dirty="0">
                <a:solidFill>
                  <a:srgbClr val="2791A6"/>
                </a:solidFill>
                <a:latin typeface="Candara" panose="020E0502030303020204" pitchFamily="34" charset="0"/>
                <a:ea typeface="Calibri"/>
                <a:cs typeface="Calibri"/>
                <a:sym typeface="Calibri"/>
              </a:rPr>
              <a:t>As a Valid user I must  able to successfully reach</a:t>
            </a:r>
          </a:p>
          <a:p>
            <a:pPr lvl="0" algn="l">
              <a:lnSpc>
                <a:spcPct val="70000"/>
              </a:lnSpc>
              <a:spcBef>
                <a:spcPts val="0"/>
              </a:spcBef>
              <a:spcAft>
                <a:spcPts val="0"/>
              </a:spcAft>
              <a:buClr>
                <a:schemeClr val="accent1"/>
              </a:buClr>
              <a:buSzPts val="1550"/>
            </a:pPr>
            <a:r>
              <a:rPr lang="en-US" sz="2800" b="1" dirty="0">
                <a:solidFill>
                  <a:srgbClr val="2791A6"/>
                </a:solidFill>
                <a:latin typeface="Candara" panose="020E0502030303020204" pitchFamily="34" charset="0"/>
                <a:ea typeface="Calibri"/>
                <a:cs typeface="Calibri"/>
                <a:sym typeface="Calibri"/>
              </a:rPr>
              <a:t> to destination   from source/ start location</a:t>
            </a:r>
          </a:p>
          <a:p>
            <a:pPr lvl="0" algn="ctr">
              <a:lnSpc>
                <a:spcPct val="70000"/>
              </a:lnSpc>
              <a:spcBef>
                <a:spcPts val="1200"/>
              </a:spcBef>
              <a:spcAft>
                <a:spcPts val="0"/>
              </a:spcAft>
              <a:buClr>
                <a:schemeClr val="accent1"/>
              </a:buClr>
              <a:buSzPts val="1550"/>
            </a:pPr>
            <a:endParaRPr lang="en-US" b="1" dirty="0">
              <a:solidFill>
                <a:srgbClr val="2791A6"/>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2CEC5E2C-3B74-C040-9E9B-9639AF90F444}"/>
              </a:ext>
            </a:extLst>
          </p:cNvPr>
          <p:cNvPicPr>
            <a:picLocks noChangeAspect="1"/>
          </p:cNvPicPr>
          <p:nvPr/>
        </p:nvPicPr>
        <p:blipFill>
          <a:blip r:embed="rId2"/>
          <a:stretch>
            <a:fillRect/>
          </a:stretch>
        </p:blipFill>
        <p:spPr>
          <a:xfrm>
            <a:off x="3524627" y="2755231"/>
            <a:ext cx="1985836" cy="3607696"/>
          </a:xfrm>
          <a:prstGeom prst="rect">
            <a:avLst/>
          </a:prstGeom>
        </p:spPr>
      </p:pic>
    </p:spTree>
    <p:extLst>
      <p:ext uri="{BB962C8B-B14F-4D97-AF65-F5344CB8AC3E}">
        <p14:creationId xmlns:p14="http://schemas.microsoft.com/office/powerpoint/2010/main" val="2098084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7906-1165-EB46-B535-0789D0A19296}"/>
              </a:ext>
            </a:extLst>
          </p:cNvPr>
          <p:cNvSpPr>
            <a:spLocks noGrp="1"/>
          </p:cNvSpPr>
          <p:nvPr>
            <p:ph type="title"/>
          </p:nvPr>
        </p:nvSpPr>
        <p:spPr/>
        <p:txBody>
          <a:bodyPr/>
          <a:lstStyle/>
          <a:p>
            <a:pPr algn="l"/>
            <a:r>
              <a:rPr lang="en-US" b="1" dirty="0">
                <a:latin typeface="Candara" panose="020E0502030303020204" pitchFamily="34" charset="0"/>
              </a:rPr>
              <a:t>Test Cases</a:t>
            </a:r>
          </a:p>
        </p:txBody>
      </p:sp>
      <p:graphicFrame>
        <p:nvGraphicFramePr>
          <p:cNvPr id="6" name="Google Shape;278;p34">
            <a:extLst>
              <a:ext uri="{FF2B5EF4-FFF2-40B4-BE49-F238E27FC236}">
                <a16:creationId xmlns:a16="http://schemas.microsoft.com/office/drawing/2014/main" id="{C2709D82-D9D5-C24B-A809-9975C4691E70}"/>
              </a:ext>
            </a:extLst>
          </p:cNvPr>
          <p:cNvGraphicFramePr/>
          <p:nvPr>
            <p:extLst>
              <p:ext uri="{D42A27DB-BD31-4B8C-83A1-F6EECF244321}">
                <p14:modId xmlns:p14="http://schemas.microsoft.com/office/powerpoint/2010/main" val="583555488"/>
              </p:ext>
            </p:extLst>
          </p:nvPr>
        </p:nvGraphicFramePr>
        <p:xfrm>
          <a:off x="1965773" y="1644653"/>
          <a:ext cx="8411860" cy="4945967"/>
        </p:xfrm>
        <a:graphic>
          <a:graphicData uri="http://schemas.openxmlformats.org/drawingml/2006/table">
            <a:tbl>
              <a:tblPr>
                <a:noFill/>
              </a:tblPr>
              <a:tblGrid>
                <a:gridCol w="1082779">
                  <a:extLst>
                    <a:ext uri="{9D8B030D-6E8A-4147-A177-3AD203B41FA5}">
                      <a16:colId xmlns:a16="http://schemas.microsoft.com/office/drawing/2014/main" val="20000"/>
                    </a:ext>
                  </a:extLst>
                </a:gridCol>
                <a:gridCol w="1770254">
                  <a:extLst>
                    <a:ext uri="{9D8B030D-6E8A-4147-A177-3AD203B41FA5}">
                      <a16:colId xmlns:a16="http://schemas.microsoft.com/office/drawing/2014/main" val="20001"/>
                    </a:ext>
                  </a:extLst>
                </a:gridCol>
                <a:gridCol w="3464434">
                  <a:extLst>
                    <a:ext uri="{9D8B030D-6E8A-4147-A177-3AD203B41FA5}">
                      <a16:colId xmlns:a16="http://schemas.microsoft.com/office/drawing/2014/main" val="20002"/>
                    </a:ext>
                  </a:extLst>
                </a:gridCol>
                <a:gridCol w="2094393">
                  <a:extLst>
                    <a:ext uri="{9D8B030D-6E8A-4147-A177-3AD203B41FA5}">
                      <a16:colId xmlns:a16="http://schemas.microsoft.com/office/drawing/2014/main" val="20003"/>
                    </a:ext>
                  </a:extLst>
                </a:gridCol>
              </a:tblGrid>
              <a:tr h="671140">
                <a:tc>
                  <a:txBody>
                    <a:bodyPr/>
                    <a:lstStyle/>
                    <a:p>
                      <a:pPr marL="0" marR="0" lvl="0" indent="0" algn="ctr" rtl="0">
                        <a:spcBef>
                          <a:spcPts val="0"/>
                        </a:spcBef>
                        <a:spcAft>
                          <a:spcPts val="0"/>
                        </a:spcAft>
                        <a:buClr>
                          <a:schemeClr val="lt1"/>
                        </a:buClr>
                        <a:buSzPts val="1350"/>
                        <a:buFont typeface="Century Gothic"/>
                        <a:buNone/>
                      </a:pPr>
                      <a:r>
                        <a:rPr lang="en" sz="1400" b="1" u="none" strike="noStrike" cap="none" dirty="0">
                          <a:solidFill>
                            <a:schemeClr val="lt1"/>
                          </a:solidFill>
                          <a:latin typeface="Candara" panose="020E0502030303020204" pitchFamily="34" charset="0"/>
                          <a:cs typeface="Calibri" panose="020F0502020204030204" pitchFamily="34" charset="0"/>
                        </a:rPr>
                        <a:t>Test Case Id</a:t>
                      </a:r>
                      <a:endParaRPr sz="1400" b="1" u="none" strike="noStrike" cap="none" dirty="0">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b="1" u="none" strike="noStrike" cap="none" dirty="0">
                          <a:solidFill>
                            <a:schemeClr val="lt1"/>
                          </a:solidFill>
                          <a:latin typeface="Candara" panose="020E0502030303020204" pitchFamily="34" charset="0"/>
                          <a:cs typeface="Calibri" panose="020F0502020204030204" pitchFamily="34" charset="0"/>
                        </a:rPr>
                        <a:t>Test case Name</a:t>
                      </a:r>
                      <a:endParaRPr sz="1400" b="1" u="none" strike="noStrike" cap="none" dirty="0">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b="1" u="none" strike="noStrike" cap="none">
                          <a:solidFill>
                            <a:schemeClr val="lt1"/>
                          </a:solidFill>
                          <a:latin typeface="Candara" panose="020E0502030303020204" pitchFamily="34" charset="0"/>
                          <a:cs typeface="Calibri" panose="020F0502020204030204" pitchFamily="34" charset="0"/>
                        </a:rPr>
                        <a:t>Test case description</a:t>
                      </a:r>
                      <a:endParaRPr sz="1400" b="1"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b="1" u="none" strike="noStrike" cap="none" dirty="0">
                          <a:solidFill>
                            <a:schemeClr val="lt1"/>
                          </a:solidFill>
                          <a:latin typeface="Candara" panose="020E0502030303020204" pitchFamily="34" charset="0"/>
                          <a:cs typeface="Calibri" panose="020F0502020204030204" pitchFamily="34" charset="0"/>
                        </a:rPr>
                        <a:t>Expected output</a:t>
                      </a:r>
                      <a:endParaRPr sz="1400" b="1" u="none" strike="noStrike" cap="none" dirty="0">
                        <a:solidFill>
                          <a:schemeClr val="lt1"/>
                        </a:solidFill>
                        <a:latin typeface="Candara" panose="020E0502030303020204" pitchFamily="34" charset="0"/>
                        <a:cs typeface="Calibri" panose="020F0502020204030204" pitchFamily="34" charset="0"/>
                      </a:endParaRPr>
                    </a:p>
                  </a:txBody>
                  <a:tcPr marL="91425" marR="91425" marT="91425" marB="91425"/>
                </a:tc>
                <a:extLst>
                  <a:ext uri="{0D108BD9-81ED-4DB2-BD59-A6C34878D82A}">
                    <a16:rowId xmlns:a16="http://schemas.microsoft.com/office/drawing/2014/main" val="10000"/>
                  </a:ext>
                </a:extLst>
              </a:tr>
              <a:tr h="727166">
                <a:tc>
                  <a:txBody>
                    <a:bodyPr/>
                    <a:lstStyle/>
                    <a:p>
                      <a:pPr marL="0" marR="0" lvl="0" indent="0" algn="ctr" rtl="0">
                        <a:spcBef>
                          <a:spcPts val="0"/>
                        </a:spcBef>
                        <a:spcAft>
                          <a:spcPts val="0"/>
                        </a:spcAft>
                        <a:buClr>
                          <a:schemeClr val="lt1"/>
                        </a:buClr>
                        <a:buSzPts val="1350"/>
                        <a:buFont typeface="Century Gothic"/>
                        <a:buNone/>
                      </a:pPr>
                      <a:r>
                        <a:rPr lang="en" sz="1400" u="none" strike="noStrike" cap="none" dirty="0">
                          <a:solidFill>
                            <a:schemeClr val="lt1"/>
                          </a:solidFill>
                          <a:latin typeface="Candara" panose="020E0502030303020204" pitchFamily="34" charset="0"/>
                          <a:cs typeface="Calibri" panose="020F0502020204030204" pitchFamily="34" charset="0"/>
                        </a:rPr>
                        <a:t>1.</a:t>
                      </a:r>
                      <a:endParaRPr sz="1400" u="none" strike="noStrike" cap="none" dirty="0">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dirty="0">
                          <a:solidFill>
                            <a:schemeClr val="lt1"/>
                          </a:solidFill>
                          <a:latin typeface="Candara" panose="020E0502030303020204" pitchFamily="34" charset="0"/>
                          <a:cs typeface="Calibri" panose="020F0502020204030204" pitchFamily="34" charset="0"/>
                        </a:rPr>
                        <a:t>User Registration/signup</a:t>
                      </a:r>
                      <a:endParaRPr sz="1400" u="none" strike="noStrike" cap="none" dirty="0">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New Users click on signup to be redirected to signup page</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Users get redirected to signup page</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extLst>
                  <a:ext uri="{0D108BD9-81ED-4DB2-BD59-A6C34878D82A}">
                    <a16:rowId xmlns:a16="http://schemas.microsoft.com/office/drawing/2014/main" val="10001"/>
                  </a:ext>
                </a:extLst>
              </a:tr>
              <a:tr h="775073">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2.</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dirty="0">
                          <a:solidFill>
                            <a:schemeClr val="lt1"/>
                          </a:solidFill>
                          <a:latin typeface="Candara" panose="020E0502030303020204" pitchFamily="34" charset="0"/>
                          <a:cs typeface="Calibri" panose="020F0502020204030204" pitchFamily="34" charset="0"/>
                        </a:rPr>
                        <a:t>Creating Account</a:t>
                      </a:r>
                      <a:endParaRPr sz="1400" u="none" strike="noStrike" cap="none" dirty="0">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User enters account information like name, email, phone number, username and password </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Signup complete</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extLst>
                  <a:ext uri="{0D108BD9-81ED-4DB2-BD59-A6C34878D82A}">
                    <a16:rowId xmlns:a16="http://schemas.microsoft.com/office/drawing/2014/main" val="10002"/>
                  </a:ext>
                </a:extLst>
              </a:tr>
              <a:tr h="538625">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3.</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dirty="0">
                          <a:solidFill>
                            <a:schemeClr val="lt1"/>
                          </a:solidFill>
                          <a:latin typeface="Candara" panose="020E0502030303020204" pitchFamily="34" charset="0"/>
                          <a:cs typeface="Calibri" panose="020F0502020204030204" pitchFamily="34" charset="0"/>
                        </a:rPr>
                        <a:t>Phone number</a:t>
                      </a:r>
                      <a:endParaRPr sz="1400" u="none" strike="noStrike" cap="none" dirty="0">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User enters numbers </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Phone number accepted</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extLst>
                  <a:ext uri="{0D108BD9-81ED-4DB2-BD59-A6C34878D82A}">
                    <a16:rowId xmlns:a16="http://schemas.microsoft.com/office/drawing/2014/main" val="10003"/>
                  </a:ext>
                </a:extLst>
              </a:tr>
              <a:tr h="575761">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4.</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dk1"/>
                        </a:buClr>
                        <a:buSzPts val="1100"/>
                        <a:buFont typeface="Arial"/>
                        <a:buNone/>
                      </a:pPr>
                      <a:r>
                        <a:rPr lang="en" sz="1400" u="none" strike="noStrike" cap="none">
                          <a:solidFill>
                            <a:schemeClr val="lt1"/>
                          </a:solidFill>
                          <a:latin typeface="Candara" panose="020E0502030303020204" pitchFamily="34" charset="0"/>
                          <a:cs typeface="Calibri" panose="020F0502020204030204" pitchFamily="34" charset="0"/>
                        </a:rPr>
                        <a:t>Phone number</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User enters characters</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Please enter a valid phone number</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extLst>
                  <a:ext uri="{0D108BD9-81ED-4DB2-BD59-A6C34878D82A}">
                    <a16:rowId xmlns:a16="http://schemas.microsoft.com/office/drawing/2014/main" val="10004"/>
                  </a:ext>
                </a:extLst>
              </a:tr>
              <a:tr h="753606">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5.</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Password</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User enters a password less than 6 digits</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Please enter a password 6 digits or greater</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extLst>
                  <a:ext uri="{0D108BD9-81ED-4DB2-BD59-A6C34878D82A}">
                    <a16:rowId xmlns:a16="http://schemas.microsoft.com/office/drawing/2014/main" val="10005"/>
                  </a:ext>
                </a:extLst>
              </a:tr>
              <a:tr h="775073">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6.</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Login</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dirty="0">
                          <a:solidFill>
                            <a:schemeClr val="lt1"/>
                          </a:solidFill>
                          <a:latin typeface="Candara" panose="020E0502030303020204" pitchFamily="34" charset="0"/>
                          <a:cs typeface="Calibri" panose="020F0502020204030204" pitchFamily="34" charset="0"/>
                        </a:rPr>
                        <a:t>User enters correct username and password</a:t>
                      </a:r>
                      <a:endParaRPr sz="1400" u="none" strike="noStrike" cap="none" dirty="0">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dirty="0">
                          <a:solidFill>
                            <a:schemeClr val="lt1"/>
                          </a:solidFill>
                          <a:latin typeface="Candara" panose="020E0502030303020204" pitchFamily="34" charset="0"/>
                          <a:cs typeface="Calibri" panose="020F0502020204030204" pitchFamily="34" charset="0"/>
                        </a:rPr>
                        <a:t>Login successful user gets redirected to his account</a:t>
                      </a:r>
                      <a:endParaRPr sz="1400" u="none" strike="noStrike" cap="none" dirty="0">
                        <a:solidFill>
                          <a:schemeClr val="lt1"/>
                        </a:solidFill>
                        <a:latin typeface="Candara" panose="020E0502030303020204" pitchFamily="34" charset="0"/>
                        <a:cs typeface="Calibri" panose="020F0502020204030204" pitchFamily="34" charset="0"/>
                      </a:endParaRPr>
                    </a:p>
                  </a:txBody>
                  <a:tcPr marL="91425" marR="91425" marT="91425" marB="914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29995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FAA2-969A-E247-BA3A-67DDE3D6B828}"/>
              </a:ext>
            </a:extLst>
          </p:cNvPr>
          <p:cNvSpPr>
            <a:spLocks noGrp="1"/>
          </p:cNvSpPr>
          <p:nvPr>
            <p:ph type="title"/>
          </p:nvPr>
        </p:nvSpPr>
        <p:spPr/>
        <p:txBody>
          <a:bodyPr/>
          <a:lstStyle/>
          <a:p>
            <a:pPr algn="l"/>
            <a:r>
              <a:rPr lang="en-US" b="1" dirty="0">
                <a:latin typeface="Candara" panose="020E0502030303020204" pitchFamily="34" charset="0"/>
              </a:rPr>
              <a:t>Test Cases</a:t>
            </a:r>
          </a:p>
        </p:txBody>
      </p:sp>
      <p:graphicFrame>
        <p:nvGraphicFramePr>
          <p:cNvPr id="4" name="Google Shape;283;p35">
            <a:extLst>
              <a:ext uri="{FF2B5EF4-FFF2-40B4-BE49-F238E27FC236}">
                <a16:creationId xmlns:a16="http://schemas.microsoft.com/office/drawing/2014/main" id="{9AE655C7-60F3-2C45-A09A-C057A2BD53EF}"/>
              </a:ext>
            </a:extLst>
          </p:cNvPr>
          <p:cNvGraphicFramePr/>
          <p:nvPr>
            <p:extLst>
              <p:ext uri="{D42A27DB-BD31-4B8C-83A1-F6EECF244321}">
                <p14:modId xmlns:p14="http://schemas.microsoft.com/office/powerpoint/2010/main" val="1113061105"/>
              </p:ext>
            </p:extLst>
          </p:nvPr>
        </p:nvGraphicFramePr>
        <p:xfrm>
          <a:off x="1991659" y="1728278"/>
          <a:ext cx="8317000" cy="4856430"/>
        </p:xfrm>
        <a:graphic>
          <a:graphicData uri="http://schemas.openxmlformats.org/drawingml/2006/table">
            <a:tbl>
              <a:tblPr>
                <a:noFill/>
              </a:tblPr>
              <a:tblGrid>
                <a:gridCol w="1290050">
                  <a:extLst>
                    <a:ext uri="{9D8B030D-6E8A-4147-A177-3AD203B41FA5}">
                      <a16:colId xmlns:a16="http://schemas.microsoft.com/office/drawing/2014/main" val="20000"/>
                    </a:ext>
                  </a:extLst>
                </a:gridCol>
                <a:gridCol w="1850050">
                  <a:extLst>
                    <a:ext uri="{9D8B030D-6E8A-4147-A177-3AD203B41FA5}">
                      <a16:colId xmlns:a16="http://schemas.microsoft.com/office/drawing/2014/main" val="20001"/>
                    </a:ext>
                  </a:extLst>
                </a:gridCol>
                <a:gridCol w="3097650">
                  <a:extLst>
                    <a:ext uri="{9D8B030D-6E8A-4147-A177-3AD203B41FA5}">
                      <a16:colId xmlns:a16="http://schemas.microsoft.com/office/drawing/2014/main" val="20002"/>
                    </a:ext>
                  </a:extLst>
                </a:gridCol>
                <a:gridCol w="2079250">
                  <a:extLst>
                    <a:ext uri="{9D8B030D-6E8A-4147-A177-3AD203B41FA5}">
                      <a16:colId xmlns:a16="http://schemas.microsoft.com/office/drawing/2014/main" val="20003"/>
                    </a:ext>
                  </a:extLst>
                </a:gridCol>
              </a:tblGrid>
              <a:tr h="806700">
                <a:tc>
                  <a:txBody>
                    <a:bodyPr/>
                    <a:lstStyle/>
                    <a:p>
                      <a:pPr marL="0" marR="0" lvl="0" indent="0" algn="ctr" rtl="0">
                        <a:spcBef>
                          <a:spcPts val="0"/>
                        </a:spcBef>
                        <a:spcAft>
                          <a:spcPts val="0"/>
                        </a:spcAft>
                        <a:buClr>
                          <a:schemeClr val="dk1"/>
                        </a:buClr>
                        <a:buSzPts val="1100"/>
                        <a:buFont typeface="Arial"/>
                        <a:buNone/>
                      </a:pPr>
                      <a:r>
                        <a:rPr lang="en" sz="1400" b="1" u="none" strike="noStrike" cap="none">
                          <a:solidFill>
                            <a:schemeClr val="lt1"/>
                          </a:solidFill>
                          <a:latin typeface="Candara" panose="020E0502030303020204" pitchFamily="34" charset="0"/>
                          <a:cs typeface="Calibri" panose="020F0502020204030204" pitchFamily="34" charset="0"/>
                        </a:rPr>
                        <a:t>Test Case Id</a:t>
                      </a:r>
                      <a:endParaRPr sz="1400" b="1"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dk1"/>
                        </a:buClr>
                        <a:buSzPts val="1100"/>
                        <a:buFont typeface="Arial"/>
                        <a:buNone/>
                      </a:pPr>
                      <a:r>
                        <a:rPr lang="en" sz="1400" b="1" u="none" strike="noStrike" cap="none">
                          <a:solidFill>
                            <a:schemeClr val="lt1"/>
                          </a:solidFill>
                          <a:latin typeface="Candara" panose="020E0502030303020204" pitchFamily="34" charset="0"/>
                          <a:cs typeface="Calibri" panose="020F0502020204030204" pitchFamily="34" charset="0"/>
                        </a:rPr>
                        <a:t>Test case Name</a:t>
                      </a:r>
                      <a:endParaRPr sz="1400" b="1"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dk1"/>
                        </a:buClr>
                        <a:buSzPts val="1100"/>
                        <a:buFont typeface="Arial"/>
                        <a:buNone/>
                      </a:pPr>
                      <a:r>
                        <a:rPr lang="en" sz="1400" b="1" u="none" strike="noStrike" cap="none">
                          <a:solidFill>
                            <a:schemeClr val="lt1"/>
                          </a:solidFill>
                          <a:latin typeface="Candara" panose="020E0502030303020204" pitchFamily="34" charset="0"/>
                          <a:cs typeface="Calibri" panose="020F0502020204030204" pitchFamily="34" charset="0"/>
                        </a:rPr>
                        <a:t>Test case description</a:t>
                      </a:r>
                      <a:endParaRPr sz="1400" b="1"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dk1"/>
                        </a:buClr>
                        <a:buSzPts val="1100"/>
                        <a:buFont typeface="Arial"/>
                        <a:buNone/>
                      </a:pPr>
                      <a:r>
                        <a:rPr lang="en" sz="1400" b="1" u="none" strike="noStrike" cap="none" dirty="0">
                          <a:solidFill>
                            <a:schemeClr val="lt1"/>
                          </a:solidFill>
                          <a:latin typeface="Candara" panose="020E0502030303020204" pitchFamily="34" charset="0"/>
                          <a:cs typeface="Calibri" panose="020F0502020204030204" pitchFamily="34" charset="0"/>
                        </a:rPr>
                        <a:t>Expected output</a:t>
                      </a:r>
                      <a:endParaRPr sz="1400" b="1" u="none" strike="noStrike" cap="none" dirty="0">
                        <a:solidFill>
                          <a:schemeClr val="lt1"/>
                        </a:solidFill>
                        <a:latin typeface="Candara" panose="020E0502030303020204" pitchFamily="34" charset="0"/>
                        <a:cs typeface="Calibri" panose="020F0502020204030204" pitchFamily="34" charset="0"/>
                      </a:endParaRPr>
                    </a:p>
                  </a:txBody>
                  <a:tcPr marL="91425" marR="91425" marT="91425" marB="91425"/>
                </a:tc>
                <a:extLst>
                  <a:ext uri="{0D108BD9-81ED-4DB2-BD59-A6C34878D82A}">
                    <a16:rowId xmlns:a16="http://schemas.microsoft.com/office/drawing/2014/main" val="10000"/>
                  </a:ext>
                </a:extLst>
              </a:tr>
              <a:tr h="806700">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7.</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dirty="0">
                          <a:solidFill>
                            <a:schemeClr val="lt1"/>
                          </a:solidFill>
                          <a:latin typeface="Candara" panose="020E0502030303020204" pitchFamily="34" charset="0"/>
                          <a:cs typeface="Calibri" panose="020F0502020204030204" pitchFamily="34" charset="0"/>
                        </a:rPr>
                        <a:t>Login</a:t>
                      </a:r>
                      <a:endParaRPr sz="1400" u="none" strike="noStrike" cap="none" dirty="0">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User enters incorrect username or password</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Login failed please try again</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extLst>
                  <a:ext uri="{0D108BD9-81ED-4DB2-BD59-A6C34878D82A}">
                    <a16:rowId xmlns:a16="http://schemas.microsoft.com/office/drawing/2014/main" val="10001"/>
                  </a:ext>
                </a:extLst>
              </a:tr>
              <a:tr h="806700">
                <a:tc>
                  <a:txBody>
                    <a:bodyPr/>
                    <a:lstStyle/>
                    <a:p>
                      <a:pPr marL="0" marR="0" lvl="0" indent="0" algn="ctr" rtl="0">
                        <a:spcBef>
                          <a:spcPts val="0"/>
                        </a:spcBef>
                        <a:spcAft>
                          <a:spcPts val="0"/>
                        </a:spcAft>
                        <a:buClr>
                          <a:schemeClr val="lt1"/>
                        </a:buClr>
                        <a:buSzPts val="1350"/>
                        <a:buFont typeface="Century Gothic"/>
                        <a:buNone/>
                      </a:pPr>
                      <a:r>
                        <a:rPr lang="en" sz="1400" u="none" strike="noStrike" cap="none" dirty="0">
                          <a:solidFill>
                            <a:schemeClr val="lt1"/>
                          </a:solidFill>
                          <a:latin typeface="Candara" panose="020E0502030303020204" pitchFamily="34" charset="0"/>
                          <a:cs typeface="Calibri" panose="020F0502020204030204" pitchFamily="34" charset="0"/>
                        </a:rPr>
                        <a:t>8.</a:t>
                      </a:r>
                      <a:endParaRPr sz="1400" u="none" strike="noStrike" cap="none" dirty="0">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Search</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User clicks on the search button to see list of available destinations</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User sees lists of available destinations</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extLst>
                  <a:ext uri="{0D108BD9-81ED-4DB2-BD59-A6C34878D82A}">
                    <a16:rowId xmlns:a16="http://schemas.microsoft.com/office/drawing/2014/main" val="10002"/>
                  </a:ext>
                </a:extLst>
              </a:tr>
              <a:tr h="806700">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9.</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Selection</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User selects his destination from the available list</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dirty="0">
                          <a:solidFill>
                            <a:schemeClr val="lt1"/>
                          </a:solidFill>
                          <a:latin typeface="Candara" panose="020E0502030303020204" pitchFamily="34" charset="0"/>
                          <a:cs typeface="Calibri" panose="020F0502020204030204" pitchFamily="34" charset="0"/>
                        </a:rPr>
                        <a:t>Selection complete and list of directions is displayed</a:t>
                      </a:r>
                      <a:endParaRPr sz="1400" u="none" strike="noStrike" cap="none" dirty="0">
                        <a:solidFill>
                          <a:schemeClr val="lt1"/>
                        </a:solidFill>
                        <a:latin typeface="Candara" panose="020E0502030303020204" pitchFamily="34" charset="0"/>
                        <a:cs typeface="Calibri" panose="020F0502020204030204" pitchFamily="34" charset="0"/>
                      </a:endParaRPr>
                    </a:p>
                  </a:txBody>
                  <a:tcPr marL="91425" marR="91425" marT="91425" marB="91425"/>
                </a:tc>
                <a:extLst>
                  <a:ext uri="{0D108BD9-81ED-4DB2-BD59-A6C34878D82A}">
                    <a16:rowId xmlns:a16="http://schemas.microsoft.com/office/drawing/2014/main" val="10003"/>
                  </a:ext>
                </a:extLst>
              </a:tr>
              <a:tr h="806700">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10.</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Log out</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a:solidFill>
                            <a:schemeClr val="lt1"/>
                          </a:solidFill>
                          <a:latin typeface="Candara" panose="020E0502030303020204" pitchFamily="34" charset="0"/>
                          <a:cs typeface="Calibri" panose="020F0502020204030204" pitchFamily="34" charset="0"/>
                        </a:rPr>
                        <a:t>User selects log out </a:t>
                      </a: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r>
                        <a:rPr lang="en" sz="1400" u="none" strike="noStrike" cap="none" dirty="0">
                          <a:solidFill>
                            <a:schemeClr val="lt1"/>
                          </a:solidFill>
                          <a:latin typeface="Candara" panose="020E0502030303020204" pitchFamily="34" charset="0"/>
                          <a:cs typeface="Calibri" panose="020F0502020204030204" pitchFamily="34" charset="0"/>
                        </a:rPr>
                        <a:t>Successfully logged out redirected to login page</a:t>
                      </a:r>
                      <a:endParaRPr sz="1400" u="none" strike="noStrike" cap="none" dirty="0">
                        <a:solidFill>
                          <a:schemeClr val="lt1"/>
                        </a:solidFill>
                        <a:latin typeface="Candara" panose="020E0502030303020204" pitchFamily="34" charset="0"/>
                        <a:cs typeface="Calibri" panose="020F0502020204030204" pitchFamily="34" charset="0"/>
                      </a:endParaRPr>
                    </a:p>
                  </a:txBody>
                  <a:tcPr marL="91425" marR="91425" marT="91425" marB="91425"/>
                </a:tc>
                <a:extLst>
                  <a:ext uri="{0D108BD9-81ED-4DB2-BD59-A6C34878D82A}">
                    <a16:rowId xmlns:a16="http://schemas.microsoft.com/office/drawing/2014/main" val="10004"/>
                  </a:ext>
                </a:extLst>
              </a:tr>
              <a:tr h="806700">
                <a:tc>
                  <a:txBody>
                    <a:bodyPr/>
                    <a:lstStyle/>
                    <a:p>
                      <a:pPr marL="0" marR="0" lvl="0" indent="0" algn="ctr" rtl="0">
                        <a:spcBef>
                          <a:spcPts val="0"/>
                        </a:spcBef>
                        <a:spcAft>
                          <a:spcPts val="0"/>
                        </a:spcAft>
                        <a:buClr>
                          <a:schemeClr val="lt1"/>
                        </a:buClr>
                        <a:buSzPts val="1350"/>
                        <a:buFont typeface="Century Gothic"/>
                        <a:buNone/>
                      </a:pP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endParaRPr sz="1400" u="none" strike="noStrike" cap="none">
                        <a:solidFill>
                          <a:schemeClr val="lt1"/>
                        </a:solidFill>
                        <a:latin typeface="Candara" panose="020E0502030303020204" pitchFamily="34" charset="0"/>
                        <a:cs typeface="Calibri" panose="020F0502020204030204" pitchFamily="34" charset="0"/>
                      </a:endParaRPr>
                    </a:p>
                  </a:txBody>
                  <a:tcPr marL="91425" marR="91425" marT="91425" marB="91425"/>
                </a:tc>
                <a:tc>
                  <a:txBody>
                    <a:bodyPr/>
                    <a:lstStyle/>
                    <a:p>
                      <a:pPr marL="0" marR="0" lvl="0" indent="0" algn="ctr" rtl="0">
                        <a:spcBef>
                          <a:spcPts val="0"/>
                        </a:spcBef>
                        <a:spcAft>
                          <a:spcPts val="0"/>
                        </a:spcAft>
                        <a:buClr>
                          <a:schemeClr val="lt1"/>
                        </a:buClr>
                        <a:buSzPts val="1350"/>
                        <a:buFont typeface="Century Gothic"/>
                        <a:buNone/>
                      </a:pPr>
                      <a:endParaRPr sz="1400" u="none" strike="noStrike" cap="none" dirty="0">
                        <a:solidFill>
                          <a:schemeClr val="lt1"/>
                        </a:solidFill>
                        <a:latin typeface="Candara" panose="020E0502030303020204" pitchFamily="34" charset="0"/>
                        <a:cs typeface="Calibri" panose="020F0502020204030204" pitchFamily="34" charset="0"/>
                      </a:endParaRPr>
                    </a:p>
                  </a:txBody>
                  <a:tcPr marL="91425" marR="91425" marT="91425" marB="91425"/>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25628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22FBC-5452-0A40-8301-A4724ECB8F5D}"/>
              </a:ext>
            </a:extLst>
          </p:cNvPr>
          <p:cNvSpPr>
            <a:spLocks noGrp="1"/>
          </p:cNvSpPr>
          <p:nvPr>
            <p:ph type="title"/>
          </p:nvPr>
        </p:nvSpPr>
        <p:spPr/>
        <p:txBody>
          <a:bodyPr/>
          <a:lstStyle/>
          <a:p>
            <a:pPr algn="l"/>
            <a:r>
              <a:rPr lang="en-US" b="1" dirty="0">
                <a:latin typeface="Candara" panose="020E0502030303020204" pitchFamily="34" charset="0"/>
              </a:rPr>
              <a:t>Augmented Reality</a:t>
            </a:r>
          </a:p>
        </p:txBody>
      </p:sp>
      <p:sp>
        <p:nvSpPr>
          <p:cNvPr id="3" name="Content Placeholder 2">
            <a:extLst>
              <a:ext uri="{FF2B5EF4-FFF2-40B4-BE49-F238E27FC236}">
                <a16:creationId xmlns:a16="http://schemas.microsoft.com/office/drawing/2014/main" id="{9F21A76A-4B6F-174F-94EC-17F67EBEBFDB}"/>
              </a:ext>
            </a:extLst>
          </p:cNvPr>
          <p:cNvSpPr>
            <a:spLocks noGrp="1"/>
          </p:cNvSpPr>
          <p:nvPr>
            <p:ph idx="1"/>
          </p:nvPr>
        </p:nvSpPr>
        <p:spPr/>
        <p:txBody>
          <a:bodyPr/>
          <a:lstStyle/>
          <a:p>
            <a:r>
              <a:rPr lang="en-US" dirty="0">
                <a:latin typeface="Candara" panose="020E0502030303020204" pitchFamily="34" charset="0"/>
              </a:rPr>
              <a:t>Augmented reality is an interactive experience of a real world environment where the objects that reside in the real-world are "augmented" by computer-generated perceptual information, sometimes across multiple sensory modalities, including visual, auditory, haptic</a:t>
            </a:r>
          </a:p>
          <a:p>
            <a:r>
              <a:rPr lang="en-US" dirty="0">
                <a:latin typeface="Candara" panose="020E0502030303020204" pitchFamily="34" charset="0"/>
              </a:rPr>
              <a:t>The primary value of augmented reality is that it brings components of the digital world into a person's perception of the real world, and does so not as a simple display of data, but through the integration of immersive sensations that are perceived as natural parts of an environment. </a:t>
            </a:r>
          </a:p>
        </p:txBody>
      </p:sp>
    </p:spTree>
    <p:extLst>
      <p:ext uri="{BB962C8B-B14F-4D97-AF65-F5344CB8AC3E}">
        <p14:creationId xmlns:p14="http://schemas.microsoft.com/office/powerpoint/2010/main" val="3793467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E3C3-94DE-2D4C-BCEF-FCD0A1AC63CA}"/>
              </a:ext>
            </a:extLst>
          </p:cNvPr>
          <p:cNvSpPr>
            <a:spLocks noGrp="1"/>
          </p:cNvSpPr>
          <p:nvPr>
            <p:ph type="title"/>
          </p:nvPr>
        </p:nvSpPr>
        <p:spPr>
          <a:xfrm>
            <a:off x="2527587" y="854242"/>
            <a:ext cx="7958331" cy="1077229"/>
          </a:xfrm>
        </p:spPr>
        <p:txBody>
          <a:bodyPr/>
          <a:lstStyle/>
          <a:p>
            <a:pPr algn="l"/>
            <a:r>
              <a:rPr lang="en-US" b="1" dirty="0">
                <a:latin typeface="Candara" panose="020E0502030303020204" pitchFamily="34" charset="0"/>
              </a:rPr>
              <a:t>Breakdown</a:t>
            </a:r>
          </a:p>
        </p:txBody>
      </p:sp>
      <p:graphicFrame>
        <p:nvGraphicFramePr>
          <p:cNvPr id="4" name="Content Placeholder 3">
            <a:extLst>
              <a:ext uri="{FF2B5EF4-FFF2-40B4-BE49-F238E27FC236}">
                <a16:creationId xmlns:a16="http://schemas.microsoft.com/office/drawing/2014/main" id="{736CC9D8-AD4B-864E-862F-2B6928642256}"/>
              </a:ext>
            </a:extLst>
          </p:cNvPr>
          <p:cNvGraphicFramePr>
            <a:graphicFrameLocks noGrp="1"/>
          </p:cNvGraphicFramePr>
          <p:nvPr>
            <p:ph idx="1"/>
            <p:extLst>
              <p:ext uri="{D42A27DB-BD31-4B8C-83A1-F6EECF244321}">
                <p14:modId xmlns:p14="http://schemas.microsoft.com/office/powerpoint/2010/main" val="634842290"/>
              </p:ext>
            </p:extLst>
          </p:nvPr>
        </p:nvGraphicFramePr>
        <p:xfrm>
          <a:off x="975514" y="1931471"/>
          <a:ext cx="10322140" cy="4842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4898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77A60-5E89-3341-AE13-A472346828B6}"/>
              </a:ext>
            </a:extLst>
          </p:cNvPr>
          <p:cNvSpPr>
            <a:spLocks noGrp="1"/>
          </p:cNvSpPr>
          <p:nvPr>
            <p:ph type="title"/>
          </p:nvPr>
        </p:nvSpPr>
        <p:spPr>
          <a:xfrm>
            <a:off x="2550501" y="697832"/>
            <a:ext cx="7958331" cy="1155032"/>
          </a:xfrm>
        </p:spPr>
        <p:txBody>
          <a:bodyPr/>
          <a:lstStyle/>
          <a:p>
            <a:pPr algn="l"/>
            <a:r>
              <a:rPr lang="en-US" b="1" dirty="0">
                <a:latin typeface="Candara" panose="020E0502030303020204" pitchFamily="34" charset="0"/>
              </a:rPr>
              <a:t>User Stories</a:t>
            </a:r>
            <a:br>
              <a:rPr lang="en-US" dirty="0"/>
            </a:br>
            <a:endParaRPr lang="en-US" dirty="0"/>
          </a:p>
        </p:txBody>
      </p:sp>
      <p:graphicFrame>
        <p:nvGraphicFramePr>
          <p:cNvPr id="4" name="Table 3">
            <a:extLst>
              <a:ext uri="{FF2B5EF4-FFF2-40B4-BE49-F238E27FC236}">
                <a16:creationId xmlns:a16="http://schemas.microsoft.com/office/drawing/2014/main" id="{B1FE62AB-4E5A-D34A-B601-21B8B8B73F8F}"/>
              </a:ext>
            </a:extLst>
          </p:cNvPr>
          <p:cNvGraphicFramePr>
            <a:graphicFrameLocks noGrp="1"/>
          </p:cNvGraphicFramePr>
          <p:nvPr>
            <p:extLst>
              <p:ext uri="{D42A27DB-BD31-4B8C-83A1-F6EECF244321}">
                <p14:modId xmlns:p14="http://schemas.microsoft.com/office/powerpoint/2010/main" val="3759818499"/>
              </p:ext>
            </p:extLst>
          </p:nvPr>
        </p:nvGraphicFramePr>
        <p:xfrm>
          <a:off x="2080124" y="2153652"/>
          <a:ext cx="8899087" cy="4499809"/>
        </p:xfrm>
        <a:graphic>
          <a:graphicData uri="http://schemas.openxmlformats.org/drawingml/2006/table">
            <a:tbl>
              <a:tblPr firstRow="1" bandRow="1">
                <a:tableStyleId>{5C22544A-7EE6-4342-B048-85BDC9FD1C3A}</a:tableStyleId>
              </a:tblPr>
              <a:tblGrid>
                <a:gridCol w="2385775">
                  <a:extLst>
                    <a:ext uri="{9D8B030D-6E8A-4147-A177-3AD203B41FA5}">
                      <a16:colId xmlns:a16="http://schemas.microsoft.com/office/drawing/2014/main" val="207795342"/>
                    </a:ext>
                  </a:extLst>
                </a:gridCol>
                <a:gridCol w="6513312">
                  <a:extLst>
                    <a:ext uri="{9D8B030D-6E8A-4147-A177-3AD203B41FA5}">
                      <a16:colId xmlns:a16="http://schemas.microsoft.com/office/drawing/2014/main" val="1239124128"/>
                    </a:ext>
                  </a:extLst>
                </a:gridCol>
              </a:tblGrid>
              <a:tr h="560058">
                <a:tc>
                  <a:txBody>
                    <a:bodyPr/>
                    <a:lstStyle/>
                    <a:p>
                      <a:r>
                        <a:rPr lang="en-US" dirty="0">
                          <a:latin typeface="Candara" panose="020E0502030303020204" pitchFamily="34" charset="0"/>
                        </a:rPr>
                        <a:t>Modules</a:t>
                      </a:r>
                    </a:p>
                  </a:txBody>
                  <a:tcPr/>
                </a:tc>
                <a:tc>
                  <a:txBody>
                    <a:bodyPr/>
                    <a:lstStyle/>
                    <a:p>
                      <a:r>
                        <a:rPr lang="en-US" dirty="0">
                          <a:latin typeface="Candara" panose="020E0502030303020204" pitchFamily="34" charset="0"/>
                        </a:rPr>
                        <a:t>Description</a:t>
                      </a:r>
                    </a:p>
                  </a:txBody>
                  <a:tcPr/>
                </a:tc>
                <a:extLst>
                  <a:ext uri="{0D108BD9-81ED-4DB2-BD59-A6C34878D82A}">
                    <a16:rowId xmlns:a16="http://schemas.microsoft.com/office/drawing/2014/main" val="544098599"/>
                  </a:ext>
                </a:extLst>
              </a:tr>
              <a:tr h="560058">
                <a:tc>
                  <a:txBody>
                    <a:bodyPr/>
                    <a:lstStyle/>
                    <a:p>
                      <a:r>
                        <a:rPr lang="en-US" dirty="0">
                          <a:latin typeface="Candara" panose="020E0502030303020204" pitchFamily="34" charset="0"/>
                        </a:rPr>
                        <a:t>Sign up</a:t>
                      </a:r>
                    </a:p>
                  </a:txBody>
                  <a:tcPr/>
                </a:tc>
                <a:tc>
                  <a:txBody>
                    <a:bodyPr/>
                    <a:lstStyle/>
                    <a:p>
                      <a:r>
                        <a:rPr lang="en-US" dirty="0">
                          <a:latin typeface="Candara" panose="020E0502030303020204" pitchFamily="34" charset="0"/>
                        </a:rPr>
                        <a:t>This feature allows user to sign up using personal details</a:t>
                      </a:r>
                    </a:p>
                  </a:txBody>
                  <a:tcPr/>
                </a:tc>
                <a:extLst>
                  <a:ext uri="{0D108BD9-81ED-4DB2-BD59-A6C34878D82A}">
                    <a16:rowId xmlns:a16="http://schemas.microsoft.com/office/drawing/2014/main" val="2317742876"/>
                  </a:ext>
                </a:extLst>
              </a:tr>
              <a:tr h="560058">
                <a:tc>
                  <a:txBody>
                    <a:bodyPr/>
                    <a:lstStyle/>
                    <a:p>
                      <a:r>
                        <a:rPr lang="en-US" dirty="0">
                          <a:latin typeface="Candara" panose="020E0502030303020204" pitchFamily="34" charset="0"/>
                        </a:rPr>
                        <a:t>Log In</a:t>
                      </a:r>
                    </a:p>
                  </a:txBody>
                  <a:tcPr/>
                </a:tc>
                <a:tc>
                  <a:txBody>
                    <a:bodyPr/>
                    <a:lstStyle/>
                    <a:p>
                      <a:r>
                        <a:rPr lang="en-US" dirty="0">
                          <a:latin typeface="Candara" panose="020E0502030303020204" pitchFamily="34" charset="0"/>
                        </a:rPr>
                        <a:t>This features allows user to login to application</a:t>
                      </a:r>
                    </a:p>
                  </a:txBody>
                  <a:tcPr/>
                </a:tc>
                <a:extLst>
                  <a:ext uri="{0D108BD9-81ED-4DB2-BD59-A6C34878D82A}">
                    <a16:rowId xmlns:a16="http://schemas.microsoft.com/office/drawing/2014/main" val="2102036810"/>
                  </a:ext>
                </a:extLst>
              </a:tr>
              <a:tr h="980101">
                <a:tc>
                  <a:txBody>
                    <a:bodyPr/>
                    <a:lstStyle/>
                    <a:p>
                      <a:r>
                        <a:rPr lang="en-US" dirty="0">
                          <a:latin typeface="Candara" panose="020E0502030303020204" pitchFamily="34" charset="0"/>
                        </a:rPr>
                        <a:t>Forgot Password</a:t>
                      </a:r>
                    </a:p>
                  </a:txBody>
                  <a:tcPr/>
                </a:tc>
                <a:tc>
                  <a:txBody>
                    <a:bodyPr/>
                    <a:lstStyle/>
                    <a:p>
                      <a:r>
                        <a:rPr lang="en-US" dirty="0">
                          <a:latin typeface="Candara" panose="020E0502030303020204" pitchFamily="34" charset="0"/>
                        </a:rPr>
                        <a:t>This allows user to reset the password if forgot or misplaced the previous one</a:t>
                      </a:r>
                    </a:p>
                  </a:txBody>
                  <a:tcPr/>
                </a:tc>
                <a:extLst>
                  <a:ext uri="{0D108BD9-81ED-4DB2-BD59-A6C34878D82A}">
                    <a16:rowId xmlns:a16="http://schemas.microsoft.com/office/drawing/2014/main" val="4096800606"/>
                  </a:ext>
                </a:extLst>
              </a:tr>
              <a:tr h="560058">
                <a:tc>
                  <a:txBody>
                    <a:bodyPr/>
                    <a:lstStyle/>
                    <a:p>
                      <a:r>
                        <a:rPr lang="en-US" dirty="0">
                          <a:latin typeface="Candara" panose="020E0502030303020204" pitchFamily="34" charset="0"/>
                        </a:rPr>
                        <a:t>Search Option</a:t>
                      </a:r>
                    </a:p>
                  </a:txBody>
                  <a:tcPr/>
                </a:tc>
                <a:tc>
                  <a:txBody>
                    <a:bodyPr/>
                    <a:lstStyle/>
                    <a:p>
                      <a:r>
                        <a:rPr lang="en-US" dirty="0">
                          <a:latin typeface="Candara" panose="020E0502030303020204" pitchFamily="34" charset="0"/>
                        </a:rPr>
                        <a:t>User can search the destination class to navigate</a:t>
                      </a:r>
                    </a:p>
                  </a:txBody>
                  <a:tcPr/>
                </a:tc>
                <a:extLst>
                  <a:ext uri="{0D108BD9-81ED-4DB2-BD59-A6C34878D82A}">
                    <a16:rowId xmlns:a16="http://schemas.microsoft.com/office/drawing/2014/main" val="1145236092"/>
                  </a:ext>
                </a:extLst>
              </a:tr>
              <a:tr h="1279476">
                <a:tc>
                  <a:txBody>
                    <a:bodyPr/>
                    <a:lstStyle/>
                    <a:p>
                      <a:r>
                        <a:rPr lang="en-US" dirty="0">
                          <a:latin typeface="Candara" panose="020E0502030303020204" pitchFamily="34" charset="0"/>
                        </a:rPr>
                        <a:t>Destination Reach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ndara" panose="020E0502030303020204" pitchFamily="34" charset="0"/>
                        </a:rPr>
                        <a:t>“</a:t>
                      </a:r>
                      <a:r>
                        <a:rPr lang="en-US" dirty="0">
                          <a:latin typeface="Candara" panose="020E0502030303020204" pitchFamily="34" charset="0"/>
                          <a:cs typeface="Calibri" panose="020F0502020204030204" pitchFamily="34" charset="0"/>
                        </a:rPr>
                        <a:t>My Camera” application opens up and little dog appears that will guide to respective class/location</a:t>
                      </a:r>
                      <a:endParaRPr lang="en" dirty="0">
                        <a:latin typeface="Candara" panose="020E0502030303020204" pitchFamily="34" charset="0"/>
                        <a:cs typeface="Calibri" panose="020F0502020204030204" pitchFamily="34" charset="0"/>
                      </a:endParaRPr>
                    </a:p>
                  </a:txBody>
                  <a:tcPr/>
                </a:tc>
                <a:extLst>
                  <a:ext uri="{0D108BD9-81ED-4DB2-BD59-A6C34878D82A}">
                    <a16:rowId xmlns:a16="http://schemas.microsoft.com/office/drawing/2014/main" val="4140750439"/>
                  </a:ext>
                </a:extLst>
              </a:tr>
            </a:tbl>
          </a:graphicData>
        </a:graphic>
      </p:graphicFrame>
    </p:spTree>
    <p:extLst>
      <p:ext uri="{BB962C8B-B14F-4D97-AF65-F5344CB8AC3E}">
        <p14:creationId xmlns:p14="http://schemas.microsoft.com/office/powerpoint/2010/main" val="2690312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EAB8-F536-504A-94E9-0E1C52DAE4A6}"/>
              </a:ext>
            </a:extLst>
          </p:cNvPr>
          <p:cNvSpPr>
            <a:spLocks noGrp="1"/>
          </p:cNvSpPr>
          <p:nvPr>
            <p:ph type="title"/>
          </p:nvPr>
        </p:nvSpPr>
        <p:spPr/>
        <p:txBody>
          <a:bodyPr/>
          <a:lstStyle/>
          <a:p>
            <a:pPr algn="l"/>
            <a:r>
              <a:rPr lang="en-US" b="1" dirty="0">
                <a:latin typeface="Candara" panose="020E0502030303020204" pitchFamily="34" charset="0"/>
              </a:rPr>
              <a:t>Contents</a:t>
            </a:r>
          </a:p>
        </p:txBody>
      </p:sp>
      <p:sp>
        <p:nvSpPr>
          <p:cNvPr id="4" name="TextBox 3">
            <a:extLst>
              <a:ext uri="{FF2B5EF4-FFF2-40B4-BE49-F238E27FC236}">
                <a16:creationId xmlns:a16="http://schemas.microsoft.com/office/drawing/2014/main" id="{EE53F8C2-4ADB-A340-85AA-52BDF0ED4CCE}"/>
              </a:ext>
            </a:extLst>
          </p:cNvPr>
          <p:cNvSpPr txBox="1"/>
          <p:nvPr/>
        </p:nvSpPr>
        <p:spPr>
          <a:xfrm>
            <a:off x="2514600" y="1672389"/>
            <a:ext cx="6785810" cy="480131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Candara" panose="020E0502030303020204" pitchFamily="34" charset="0"/>
              </a:rPr>
              <a:t>Problem Statement</a:t>
            </a:r>
          </a:p>
          <a:p>
            <a:pPr marL="285750" indent="-285750">
              <a:buFont typeface="Arial" panose="020B0604020202020204" pitchFamily="34" charset="0"/>
              <a:buChar char="•"/>
            </a:pPr>
            <a:r>
              <a:rPr lang="en-US" sz="2400" dirty="0">
                <a:latin typeface="Candara" panose="020E0502030303020204" pitchFamily="34" charset="0"/>
              </a:rPr>
              <a:t>Introduction</a:t>
            </a:r>
          </a:p>
          <a:p>
            <a:pPr marL="285750" indent="-285750">
              <a:buFont typeface="Arial" panose="020B0604020202020204" pitchFamily="34" charset="0"/>
              <a:buChar char="•"/>
            </a:pPr>
            <a:r>
              <a:rPr lang="en-US" sz="2400" dirty="0">
                <a:latin typeface="Candara" panose="020E0502030303020204" pitchFamily="34" charset="0"/>
              </a:rPr>
              <a:t>Objectives</a:t>
            </a:r>
          </a:p>
          <a:p>
            <a:pPr marL="285750" indent="-285750">
              <a:buFont typeface="Arial" panose="020B0604020202020204" pitchFamily="34" charset="0"/>
              <a:buChar char="•"/>
            </a:pPr>
            <a:r>
              <a:rPr lang="en-US" sz="2400" dirty="0">
                <a:latin typeface="Candara" panose="020E0502030303020204" pitchFamily="34" charset="0"/>
              </a:rPr>
              <a:t>Timeline</a:t>
            </a:r>
          </a:p>
          <a:p>
            <a:pPr marL="285750" indent="-285750">
              <a:buFont typeface="Arial" panose="020B0604020202020204" pitchFamily="34" charset="0"/>
              <a:buChar char="•"/>
            </a:pPr>
            <a:r>
              <a:rPr lang="en-US" sz="2400" dirty="0">
                <a:latin typeface="Candara" panose="020E0502030303020204" pitchFamily="34" charset="0"/>
              </a:rPr>
              <a:t>Requirements</a:t>
            </a:r>
          </a:p>
          <a:p>
            <a:pPr marL="285750" indent="-285750">
              <a:buFont typeface="Arial" panose="020B0604020202020204" pitchFamily="34" charset="0"/>
              <a:buChar char="•"/>
            </a:pPr>
            <a:r>
              <a:rPr lang="en-US" sz="2400" dirty="0">
                <a:latin typeface="Candara" panose="020E0502030303020204" pitchFamily="34" charset="0"/>
              </a:rPr>
              <a:t>Technologies</a:t>
            </a:r>
          </a:p>
          <a:p>
            <a:pPr marL="285750" indent="-285750">
              <a:buFont typeface="Arial" panose="020B0604020202020204" pitchFamily="34" charset="0"/>
              <a:buChar char="•"/>
            </a:pPr>
            <a:r>
              <a:rPr lang="en-US" sz="2400" dirty="0">
                <a:latin typeface="Candara" panose="020E0502030303020204" pitchFamily="34" charset="0"/>
              </a:rPr>
              <a:t>Product Backlog</a:t>
            </a:r>
          </a:p>
          <a:p>
            <a:pPr marL="285750" indent="-285750">
              <a:buFont typeface="Arial" panose="020B0604020202020204" pitchFamily="34" charset="0"/>
              <a:buChar char="•"/>
            </a:pPr>
            <a:r>
              <a:rPr lang="en-US" sz="2400" dirty="0">
                <a:latin typeface="Candara" panose="020E0502030303020204" pitchFamily="34" charset="0"/>
              </a:rPr>
              <a:t>Test Cases</a:t>
            </a:r>
          </a:p>
          <a:p>
            <a:pPr marL="285750" indent="-285750">
              <a:buFont typeface="Arial" panose="020B0604020202020204" pitchFamily="34" charset="0"/>
              <a:buChar char="•"/>
            </a:pPr>
            <a:r>
              <a:rPr lang="en-US" sz="2400" dirty="0">
                <a:latin typeface="Candara" panose="020E0502030303020204" pitchFamily="34" charset="0"/>
              </a:rPr>
              <a:t>Breakdown</a:t>
            </a:r>
          </a:p>
          <a:p>
            <a:pPr marL="285750" indent="-285750">
              <a:buFont typeface="Arial" panose="020B0604020202020204" pitchFamily="34" charset="0"/>
              <a:buChar char="•"/>
            </a:pPr>
            <a:r>
              <a:rPr lang="en-US" sz="2400" dirty="0">
                <a:latin typeface="Candara" panose="020E0502030303020204" pitchFamily="34" charset="0"/>
              </a:rPr>
              <a:t>Diagrams</a:t>
            </a:r>
          </a:p>
          <a:p>
            <a:pPr marL="285750" indent="-285750">
              <a:buFont typeface="Arial" panose="020B0604020202020204" pitchFamily="34" charset="0"/>
              <a:buChar char="•"/>
            </a:pPr>
            <a:r>
              <a:rPr lang="en-US" sz="2400" dirty="0">
                <a:latin typeface="Candara" panose="020E0502030303020204" pitchFamily="34" charset="0"/>
              </a:rPr>
              <a:t>Implementation</a:t>
            </a:r>
          </a:p>
          <a:p>
            <a:pPr marL="285750" indent="-285750">
              <a:buFont typeface="Arial" panose="020B0604020202020204" pitchFamily="34" charset="0"/>
              <a:buChar char="•"/>
            </a:pPr>
            <a:r>
              <a:rPr lang="en-US" sz="2400" dirty="0">
                <a:latin typeface="Candara" panose="020E0502030303020204" pitchFamily="34" charset="0"/>
              </a:rPr>
              <a:t>Future Plan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56795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3451B-22CA-E34E-9F2A-F8B0D394624F}"/>
              </a:ext>
            </a:extLst>
          </p:cNvPr>
          <p:cNvSpPr>
            <a:spLocks noGrp="1"/>
          </p:cNvSpPr>
          <p:nvPr>
            <p:ph type="title"/>
          </p:nvPr>
        </p:nvSpPr>
        <p:spPr>
          <a:xfrm>
            <a:off x="975513" y="0"/>
            <a:ext cx="7958331" cy="1077229"/>
          </a:xfrm>
        </p:spPr>
        <p:txBody>
          <a:bodyPr/>
          <a:lstStyle/>
          <a:p>
            <a:pPr algn="l"/>
            <a:r>
              <a:rPr lang="en-US" b="1" dirty="0"/>
              <a:t>Diagrams</a:t>
            </a:r>
          </a:p>
        </p:txBody>
      </p:sp>
      <p:sp>
        <p:nvSpPr>
          <p:cNvPr id="4" name="Rounded Rectangle 3">
            <a:extLst>
              <a:ext uri="{FF2B5EF4-FFF2-40B4-BE49-F238E27FC236}">
                <a16:creationId xmlns:a16="http://schemas.microsoft.com/office/drawing/2014/main" id="{88961B04-50B3-834B-A410-0FAABD9CA116}"/>
              </a:ext>
            </a:extLst>
          </p:cNvPr>
          <p:cNvSpPr/>
          <p:nvPr/>
        </p:nvSpPr>
        <p:spPr>
          <a:xfrm>
            <a:off x="1033337" y="1347537"/>
            <a:ext cx="2311439" cy="368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ndara" panose="020E0502030303020204" pitchFamily="34" charset="0"/>
              </a:rPr>
              <a:t>Sign Up</a:t>
            </a:r>
          </a:p>
        </p:txBody>
      </p:sp>
      <p:sp>
        <p:nvSpPr>
          <p:cNvPr id="5" name="Rounded Rectangle 4">
            <a:extLst>
              <a:ext uri="{FF2B5EF4-FFF2-40B4-BE49-F238E27FC236}">
                <a16:creationId xmlns:a16="http://schemas.microsoft.com/office/drawing/2014/main" id="{71AAD414-4A2A-B342-9C94-AC29D471BDA4}"/>
              </a:ext>
            </a:extLst>
          </p:cNvPr>
          <p:cNvSpPr/>
          <p:nvPr/>
        </p:nvSpPr>
        <p:spPr>
          <a:xfrm>
            <a:off x="1033338" y="2110004"/>
            <a:ext cx="2311439" cy="4958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ndara" panose="020E0502030303020204" pitchFamily="34" charset="0"/>
              </a:rPr>
              <a:t>Enter personal details</a:t>
            </a:r>
          </a:p>
        </p:txBody>
      </p:sp>
      <p:sp>
        <p:nvSpPr>
          <p:cNvPr id="6" name="Rounded Rectangle 5">
            <a:extLst>
              <a:ext uri="{FF2B5EF4-FFF2-40B4-BE49-F238E27FC236}">
                <a16:creationId xmlns:a16="http://schemas.microsoft.com/office/drawing/2014/main" id="{500417FE-84A8-1843-AFBA-026899F1FD14}"/>
              </a:ext>
            </a:extLst>
          </p:cNvPr>
          <p:cNvSpPr/>
          <p:nvPr/>
        </p:nvSpPr>
        <p:spPr>
          <a:xfrm>
            <a:off x="1004422" y="2946197"/>
            <a:ext cx="2340355" cy="446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ndara" panose="020E0502030303020204" pitchFamily="34" charset="0"/>
              </a:rPr>
              <a:t>User registered</a:t>
            </a:r>
          </a:p>
        </p:txBody>
      </p:sp>
      <p:sp>
        <p:nvSpPr>
          <p:cNvPr id="7" name="Rounded Rectangle 6">
            <a:extLst>
              <a:ext uri="{FF2B5EF4-FFF2-40B4-BE49-F238E27FC236}">
                <a16:creationId xmlns:a16="http://schemas.microsoft.com/office/drawing/2014/main" id="{43A2F09E-0540-0D4D-B4E6-AD551A61CFD5}"/>
              </a:ext>
            </a:extLst>
          </p:cNvPr>
          <p:cNvSpPr/>
          <p:nvPr/>
        </p:nvSpPr>
        <p:spPr>
          <a:xfrm>
            <a:off x="1004422" y="3807970"/>
            <a:ext cx="2340355" cy="401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ndara" panose="020E0502030303020204" pitchFamily="34" charset="0"/>
              </a:rPr>
              <a:t>Login</a:t>
            </a:r>
          </a:p>
        </p:txBody>
      </p:sp>
      <p:sp>
        <p:nvSpPr>
          <p:cNvPr id="8" name="Rounded Rectangle 7">
            <a:extLst>
              <a:ext uri="{FF2B5EF4-FFF2-40B4-BE49-F238E27FC236}">
                <a16:creationId xmlns:a16="http://schemas.microsoft.com/office/drawing/2014/main" id="{71FFEDF2-4279-1141-AA7F-EE7A8CBCDF81}"/>
              </a:ext>
            </a:extLst>
          </p:cNvPr>
          <p:cNvSpPr/>
          <p:nvPr/>
        </p:nvSpPr>
        <p:spPr>
          <a:xfrm>
            <a:off x="989968" y="4577445"/>
            <a:ext cx="2354810" cy="4281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ndara" panose="020E0502030303020204" pitchFamily="34" charset="0"/>
              </a:rPr>
              <a:t>Select Source</a:t>
            </a:r>
          </a:p>
        </p:txBody>
      </p:sp>
      <p:sp>
        <p:nvSpPr>
          <p:cNvPr id="9" name="Rounded Rectangle 8">
            <a:extLst>
              <a:ext uri="{FF2B5EF4-FFF2-40B4-BE49-F238E27FC236}">
                <a16:creationId xmlns:a16="http://schemas.microsoft.com/office/drawing/2014/main" id="{0E113B5E-257B-C345-8E09-CBFA3618DFB5}"/>
              </a:ext>
            </a:extLst>
          </p:cNvPr>
          <p:cNvSpPr/>
          <p:nvPr/>
        </p:nvSpPr>
        <p:spPr>
          <a:xfrm>
            <a:off x="1033337" y="5367549"/>
            <a:ext cx="2311441" cy="466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ndara" panose="020E0502030303020204" pitchFamily="34" charset="0"/>
              </a:rPr>
              <a:t>Select Destination</a:t>
            </a:r>
          </a:p>
        </p:txBody>
      </p:sp>
      <p:sp>
        <p:nvSpPr>
          <p:cNvPr id="11" name="Rounded Rectangle 10">
            <a:extLst>
              <a:ext uri="{FF2B5EF4-FFF2-40B4-BE49-F238E27FC236}">
                <a16:creationId xmlns:a16="http://schemas.microsoft.com/office/drawing/2014/main" id="{974E10B5-BD31-0B4F-9CD7-3E7DC8C120AC}"/>
              </a:ext>
            </a:extLst>
          </p:cNvPr>
          <p:cNvSpPr/>
          <p:nvPr/>
        </p:nvSpPr>
        <p:spPr>
          <a:xfrm>
            <a:off x="1037505" y="6202698"/>
            <a:ext cx="2307271" cy="5414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ndara" panose="020E0502030303020204" pitchFamily="34" charset="0"/>
              </a:rPr>
              <a:t>Search Class Instructions </a:t>
            </a:r>
          </a:p>
        </p:txBody>
      </p:sp>
      <p:sp>
        <p:nvSpPr>
          <p:cNvPr id="12" name="Down Arrow 11">
            <a:extLst>
              <a:ext uri="{FF2B5EF4-FFF2-40B4-BE49-F238E27FC236}">
                <a16:creationId xmlns:a16="http://schemas.microsoft.com/office/drawing/2014/main" id="{701ACA01-A971-1A47-8AAC-9B4FA7DF4CE5}"/>
              </a:ext>
            </a:extLst>
          </p:cNvPr>
          <p:cNvSpPr/>
          <p:nvPr/>
        </p:nvSpPr>
        <p:spPr>
          <a:xfrm>
            <a:off x="1869374" y="4200037"/>
            <a:ext cx="399684" cy="3679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ndara" panose="020E0502030303020204" pitchFamily="34" charset="0"/>
            </a:endParaRPr>
          </a:p>
        </p:txBody>
      </p:sp>
      <p:sp>
        <p:nvSpPr>
          <p:cNvPr id="13" name="Down Arrow 12">
            <a:extLst>
              <a:ext uri="{FF2B5EF4-FFF2-40B4-BE49-F238E27FC236}">
                <a16:creationId xmlns:a16="http://schemas.microsoft.com/office/drawing/2014/main" id="{EBF77F6D-7AD1-1240-B285-E6036B4CD1F0}"/>
              </a:ext>
            </a:extLst>
          </p:cNvPr>
          <p:cNvSpPr/>
          <p:nvPr/>
        </p:nvSpPr>
        <p:spPr>
          <a:xfrm>
            <a:off x="1854916" y="2605238"/>
            <a:ext cx="399684" cy="3679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ndara" panose="020E0502030303020204" pitchFamily="34" charset="0"/>
            </a:endParaRPr>
          </a:p>
        </p:txBody>
      </p:sp>
      <p:sp>
        <p:nvSpPr>
          <p:cNvPr id="14" name="Down Arrow 13">
            <a:extLst>
              <a:ext uri="{FF2B5EF4-FFF2-40B4-BE49-F238E27FC236}">
                <a16:creationId xmlns:a16="http://schemas.microsoft.com/office/drawing/2014/main" id="{06351A28-B203-D246-AEF6-AC6CC964B29D}"/>
              </a:ext>
            </a:extLst>
          </p:cNvPr>
          <p:cNvSpPr/>
          <p:nvPr/>
        </p:nvSpPr>
        <p:spPr>
          <a:xfrm>
            <a:off x="1869374" y="3422262"/>
            <a:ext cx="399684" cy="3679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ndara" panose="020E0502030303020204" pitchFamily="34" charset="0"/>
            </a:endParaRPr>
          </a:p>
        </p:txBody>
      </p:sp>
      <p:sp>
        <p:nvSpPr>
          <p:cNvPr id="15" name="Down Arrow 14">
            <a:extLst>
              <a:ext uri="{FF2B5EF4-FFF2-40B4-BE49-F238E27FC236}">
                <a16:creationId xmlns:a16="http://schemas.microsoft.com/office/drawing/2014/main" id="{22922430-086C-404F-ADC5-86113842A02C}"/>
              </a:ext>
            </a:extLst>
          </p:cNvPr>
          <p:cNvSpPr/>
          <p:nvPr/>
        </p:nvSpPr>
        <p:spPr>
          <a:xfrm>
            <a:off x="1898289" y="1737322"/>
            <a:ext cx="399684" cy="3679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ndara" panose="020E0502030303020204" pitchFamily="34" charset="0"/>
            </a:endParaRPr>
          </a:p>
        </p:txBody>
      </p:sp>
      <p:sp>
        <p:nvSpPr>
          <p:cNvPr id="16" name="Down Arrow 15">
            <a:extLst>
              <a:ext uri="{FF2B5EF4-FFF2-40B4-BE49-F238E27FC236}">
                <a16:creationId xmlns:a16="http://schemas.microsoft.com/office/drawing/2014/main" id="{B3351858-9866-374A-82C1-389AB5BB57E1}"/>
              </a:ext>
            </a:extLst>
          </p:cNvPr>
          <p:cNvSpPr/>
          <p:nvPr/>
        </p:nvSpPr>
        <p:spPr>
          <a:xfrm>
            <a:off x="1871584" y="5005563"/>
            <a:ext cx="399684" cy="3679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ndara" panose="020E0502030303020204" pitchFamily="34" charset="0"/>
            </a:endParaRPr>
          </a:p>
        </p:txBody>
      </p:sp>
      <p:sp>
        <p:nvSpPr>
          <p:cNvPr id="17" name="Down Arrow 16">
            <a:extLst>
              <a:ext uri="{FF2B5EF4-FFF2-40B4-BE49-F238E27FC236}">
                <a16:creationId xmlns:a16="http://schemas.microsoft.com/office/drawing/2014/main" id="{9AE9A46D-04B7-614D-901B-437482B02E29}"/>
              </a:ext>
            </a:extLst>
          </p:cNvPr>
          <p:cNvSpPr/>
          <p:nvPr/>
        </p:nvSpPr>
        <p:spPr>
          <a:xfrm>
            <a:off x="1854916" y="5834743"/>
            <a:ext cx="399684" cy="3679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ndara" panose="020E0502030303020204" pitchFamily="34" charset="0"/>
            </a:endParaRPr>
          </a:p>
        </p:txBody>
      </p:sp>
      <p:sp>
        <p:nvSpPr>
          <p:cNvPr id="18" name="Can 17">
            <a:extLst>
              <a:ext uri="{FF2B5EF4-FFF2-40B4-BE49-F238E27FC236}">
                <a16:creationId xmlns:a16="http://schemas.microsoft.com/office/drawing/2014/main" id="{B093F35A-F4D8-E54B-8106-32B2C74436E9}"/>
              </a:ext>
            </a:extLst>
          </p:cNvPr>
          <p:cNvSpPr/>
          <p:nvPr/>
        </p:nvSpPr>
        <p:spPr>
          <a:xfrm>
            <a:off x="5594684" y="1531989"/>
            <a:ext cx="1828800" cy="21656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ndara" panose="020E0502030303020204" pitchFamily="34" charset="0"/>
              </a:rPr>
              <a:t>Database</a:t>
            </a:r>
          </a:p>
        </p:txBody>
      </p:sp>
      <p:cxnSp>
        <p:nvCxnSpPr>
          <p:cNvPr id="20" name="Straight Arrow Connector 19">
            <a:extLst>
              <a:ext uri="{FF2B5EF4-FFF2-40B4-BE49-F238E27FC236}">
                <a16:creationId xmlns:a16="http://schemas.microsoft.com/office/drawing/2014/main" id="{42DA8B11-3D93-DF42-9485-FB98A47B7A75}"/>
              </a:ext>
            </a:extLst>
          </p:cNvPr>
          <p:cNvCxnSpPr>
            <a:cxnSpLocks/>
          </p:cNvCxnSpPr>
          <p:nvPr/>
        </p:nvCxnSpPr>
        <p:spPr>
          <a:xfrm>
            <a:off x="3344776" y="1565658"/>
            <a:ext cx="2249907" cy="867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10958F-679C-9748-B134-2E93879FFFB0}"/>
              </a:ext>
            </a:extLst>
          </p:cNvPr>
          <p:cNvCxnSpPr/>
          <p:nvPr/>
        </p:nvCxnSpPr>
        <p:spPr>
          <a:xfrm>
            <a:off x="3344776" y="2357905"/>
            <a:ext cx="2249908" cy="12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51E0190-39EA-3841-969A-1E1B8F75BD6F}"/>
              </a:ext>
            </a:extLst>
          </p:cNvPr>
          <p:cNvCxnSpPr>
            <a:stCxn id="6" idx="3"/>
          </p:cNvCxnSpPr>
          <p:nvPr/>
        </p:nvCxnSpPr>
        <p:spPr>
          <a:xfrm flipV="1">
            <a:off x="3344777" y="2478505"/>
            <a:ext cx="2249906" cy="691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AADFB7-2E9C-EE42-B7E0-7CD13B8EA34B}"/>
              </a:ext>
            </a:extLst>
          </p:cNvPr>
          <p:cNvCxnSpPr>
            <a:stCxn id="7" idx="3"/>
          </p:cNvCxnSpPr>
          <p:nvPr/>
        </p:nvCxnSpPr>
        <p:spPr>
          <a:xfrm flipV="1">
            <a:off x="3344777" y="2547686"/>
            <a:ext cx="2249906" cy="1461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25D6ABF-6BEB-0E4F-9FC1-E8A5F0E9F749}"/>
              </a:ext>
            </a:extLst>
          </p:cNvPr>
          <p:cNvCxnSpPr>
            <a:endCxn id="8" idx="3"/>
          </p:cNvCxnSpPr>
          <p:nvPr/>
        </p:nvCxnSpPr>
        <p:spPr>
          <a:xfrm flipH="1">
            <a:off x="3344778" y="2789215"/>
            <a:ext cx="2249905" cy="2002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A876B52-F38C-784C-BCBE-79378FA00E49}"/>
              </a:ext>
            </a:extLst>
          </p:cNvPr>
          <p:cNvCxnSpPr>
            <a:endCxn id="9" idx="3"/>
          </p:cNvCxnSpPr>
          <p:nvPr/>
        </p:nvCxnSpPr>
        <p:spPr>
          <a:xfrm flipH="1">
            <a:off x="3344778" y="2824060"/>
            <a:ext cx="2249905" cy="277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4EC97E7-332C-3448-B55D-74FA8A4ACFC5}"/>
              </a:ext>
            </a:extLst>
          </p:cNvPr>
          <p:cNvCxnSpPr/>
          <p:nvPr/>
        </p:nvCxnSpPr>
        <p:spPr>
          <a:xfrm flipH="1">
            <a:off x="3344776" y="2946197"/>
            <a:ext cx="2249907" cy="3527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564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303DF-871B-BC4F-8B21-21FB32A270D2}"/>
              </a:ext>
            </a:extLst>
          </p:cNvPr>
          <p:cNvSpPr>
            <a:spLocks noGrp="1"/>
          </p:cNvSpPr>
          <p:nvPr>
            <p:ph type="title"/>
          </p:nvPr>
        </p:nvSpPr>
        <p:spPr>
          <a:xfrm>
            <a:off x="2623839" y="757989"/>
            <a:ext cx="7958331" cy="1077229"/>
          </a:xfrm>
        </p:spPr>
        <p:txBody>
          <a:bodyPr/>
          <a:lstStyle/>
          <a:p>
            <a:pPr algn="l"/>
            <a:r>
              <a:rPr lang="en-US" b="1" dirty="0">
                <a:latin typeface="Candara" panose="020E0502030303020204" pitchFamily="34" charset="0"/>
              </a:rPr>
              <a:t>Implementation</a:t>
            </a:r>
          </a:p>
        </p:txBody>
      </p:sp>
      <p:pic>
        <p:nvPicPr>
          <p:cNvPr id="5" name="Content Placeholder 4">
            <a:extLst>
              <a:ext uri="{FF2B5EF4-FFF2-40B4-BE49-F238E27FC236}">
                <a16:creationId xmlns:a16="http://schemas.microsoft.com/office/drawing/2014/main" id="{861C91B5-C001-7A40-8C06-EFDBC022AF7C}"/>
              </a:ext>
            </a:extLst>
          </p:cNvPr>
          <p:cNvPicPr>
            <a:picLocks noGrp="1" noChangeAspect="1"/>
          </p:cNvPicPr>
          <p:nvPr>
            <p:ph idx="1"/>
          </p:nvPr>
        </p:nvPicPr>
        <p:blipFill>
          <a:blip r:embed="rId2"/>
          <a:stretch>
            <a:fillRect/>
          </a:stretch>
        </p:blipFill>
        <p:spPr>
          <a:xfrm>
            <a:off x="1095830" y="2081463"/>
            <a:ext cx="4113844" cy="4523873"/>
          </a:xfrm>
        </p:spPr>
      </p:pic>
      <p:pic>
        <p:nvPicPr>
          <p:cNvPr id="7" name="Picture 6">
            <a:extLst>
              <a:ext uri="{FF2B5EF4-FFF2-40B4-BE49-F238E27FC236}">
                <a16:creationId xmlns:a16="http://schemas.microsoft.com/office/drawing/2014/main" id="{7CE8440D-4707-1545-88B1-0CEE05DACF19}"/>
              </a:ext>
            </a:extLst>
          </p:cNvPr>
          <p:cNvPicPr>
            <a:picLocks noChangeAspect="1"/>
          </p:cNvPicPr>
          <p:nvPr/>
        </p:nvPicPr>
        <p:blipFill>
          <a:blip r:embed="rId3"/>
          <a:stretch>
            <a:fillRect/>
          </a:stretch>
        </p:blipFill>
        <p:spPr>
          <a:xfrm>
            <a:off x="5811252" y="2081463"/>
            <a:ext cx="5485063" cy="4523874"/>
          </a:xfrm>
          <a:prstGeom prst="rect">
            <a:avLst/>
          </a:prstGeom>
        </p:spPr>
      </p:pic>
    </p:spTree>
    <p:extLst>
      <p:ext uri="{BB962C8B-B14F-4D97-AF65-F5344CB8AC3E}">
        <p14:creationId xmlns:p14="http://schemas.microsoft.com/office/powerpoint/2010/main" val="3986145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BC7F4-756A-3347-85E9-27A13DB7EBBC}"/>
              </a:ext>
            </a:extLst>
          </p:cNvPr>
          <p:cNvSpPr>
            <a:spLocks noGrp="1"/>
          </p:cNvSpPr>
          <p:nvPr>
            <p:ph type="title"/>
          </p:nvPr>
        </p:nvSpPr>
        <p:spPr>
          <a:xfrm>
            <a:off x="2550694" y="914401"/>
            <a:ext cx="6491434" cy="806115"/>
          </a:xfrm>
        </p:spPr>
        <p:txBody>
          <a:bodyPr>
            <a:normAutofit/>
          </a:bodyPr>
          <a:lstStyle/>
          <a:p>
            <a:pPr algn="l"/>
            <a:r>
              <a:rPr lang="en-US" b="1" dirty="0">
                <a:latin typeface="Candara" panose="020E0502030303020204" pitchFamily="34" charset="0"/>
              </a:rPr>
              <a:t>Frontend Implementation</a:t>
            </a:r>
          </a:p>
        </p:txBody>
      </p:sp>
      <p:pic>
        <p:nvPicPr>
          <p:cNvPr id="5" name="Content Placeholder 4">
            <a:extLst>
              <a:ext uri="{FF2B5EF4-FFF2-40B4-BE49-F238E27FC236}">
                <a16:creationId xmlns:a16="http://schemas.microsoft.com/office/drawing/2014/main" id="{B978A1B7-D691-2945-8E48-FEC1305DC274}"/>
              </a:ext>
            </a:extLst>
          </p:cNvPr>
          <p:cNvPicPr>
            <a:picLocks noGrp="1" noChangeAspect="1"/>
          </p:cNvPicPr>
          <p:nvPr>
            <p:ph idx="1"/>
          </p:nvPr>
        </p:nvPicPr>
        <p:blipFill>
          <a:blip r:embed="rId2"/>
          <a:stretch>
            <a:fillRect/>
          </a:stretch>
        </p:blipFill>
        <p:spPr>
          <a:xfrm>
            <a:off x="8289758" y="2210138"/>
            <a:ext cx="2767263" cy="4480510"/>
          </a:xfrm>
        </p:spPr>
      </p:pic>
      <p:pic>
        <p:nvPicPr>
          <p:cNvPr id="11" name="Picture 10">
            <a:extLst>
              <a:ext uri="{FF2B5EF4-FFF2-40B4-BE49-F238E27FC236}">
                <a16:creationId xmlns:a16="http://schemas.microsoft.com/office/drawing/2014/main" id="{92CF2AA9-42F5-AB49-9084-10ECC69B2A91}"/>
              </a:ext>
            </a:extLst>
          </p:cNvPr>
          <p:cNvPicPr>
            <a:picLocks noChangeAspect="1"/>
          </p:cNvPicPr>
          <p:nvPr/>
        </p:nvPicPr>
        <p:blipFill>
          <a:blip r:embed="rId3"/>
          <a:stretch>
            <a:fillRect/>
          </a:stretch>
        </p:blipFill>
        <p:spPr>
          <a:xfrm>
            <a:off x="4834795" y="2210138"/>
            <a:ext cx="3035300" cy="4480510"/>
          </a:xfrm>
          <a:prstGeom prst="rect">
            <a:avLst/>
          </a:prstGeom>
        </p:spPr>
      </p:pic>
      <p:pic>
        <p:nvPicPr>
          <p:cNvPr id="13" name="Picture 12">
            <a:extLst>
              <a:ext uri="{FF2B5EF4-FFF2-40B4-BE49-F238E27FC236}">
                <a16:creationId xmlns:a16="http://schemas.microsoft.com/office/drawing/2014/main" id="{7620570B-6FD5-9040-9C5C-48416E4C784C}"/>
              </a:ext>
            </a:extLst>
          </p:cNvPr>
          <p:cNvPicPr>
            <a:picLocks noChangeAspect="1"/>
          </p:cNvPicPr>
          <p:nvPr/>
        </p:nvPicPr>
        <p:blipFill>
          <a:blip r:embed="rId4"/>
          <a:stretch>
            <a:fillRect/>
          </a:stretch>
        </p:blipFill>
        <p:spPr>
          <a:xfrm>
            <a:off x="1379832" y="2210138"/>
            <a:ext cx="3035300" cy="4480510"/>
          </a:xfrm>
          <a:prstGeom prst="rect">
            <a:avLst/>
          </a:prstGeom>
        </p:spPr>
      </p:pic>
    </p:spTree>
    <p:extLst>
      <p:ext uri="{BB962C8B-B14F-4D97-AF65-F5344CB8AC3E}">
        <p14:creationId xmlns:p14="http://schemas.microsoft.com/office/powerpoint/2010/main" val="3776187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D07CD-A559-1C42-9B8C-CE660947688B}"/>
              </a:ext>
            </a:extLst>
          </p:cNvPr>
          <p:cNvSpPr>
            <a:spLocks noGrp="1"/>
          </p:cNvSpPr>
          <p:nvPr>
            <p:ph type="title"/>
          </p:nvPr>
        </p:nvSpPr>
        <p:spPr>
          <a:xfrm>
            <a:off x="2485078" y="770021"/>
            <a:ext cx="7958331" cy="1077229"/>
          </a:xfrm>
        </p:spPr>
        <p:txBody>
          <a:bodyPr/>
          <a:lstStyle/>
          <a:p>
            <a:pPr algn="l"/>
            <a:r>
              <a:rPr lang="en-US" b="1" dirty="0">
                <a:latin typeface="Candara" panose="020E0502030303020204" pitchFamily="34" charset="0"/>
              </a:rPr>
              <a:t>Future Plan</a:t>
            </a:r>
          </a:p>
        </p:txBody>
      </p:sp>
      <p:sp>
        <p:nvSpPr>
          <p:cNvPr id="3" name="Content Placeholder 2">
            <a:extLst>
              <a:ext uri="{FF2B5EF4-FFF2-40B4-BE49-F238E27FC236}">
                <a16:creationId xmlns:a16="http://schemas.microsoft.com/office/drawing/2014/main" id="{0BC433D1-CAF2-3046-A8CE-1DBDAFA2F1CD}"/>
              </a:ext>
            </a:extLst>
          </p:cNvPr>
          <p:cNvSpPr>
            <a:spLocks noGrp="1"/>
          </p:cNvSpPr>
          <p:nvPr>
            <p:ph idx="1"/>
          </p:nvPr>
        </p:nvSpPr>
        <p:spPr>
          <a:xfrm>
            <a:off x="2317405" y="1847250"/>
            <a:ext cx="8293675" cy="3561346"/>
          </a:xfrm>
        </p:spPr>
        <p:txBody>
          <a:bodyPr/>
          <a:lstStyle/>
          <a:p>
            <a:r>
              <a:rPr lang="en-US" dirty="0"/>
              <a:t>We will be taking videos using commercial camera which generates more stable, clear and high definition video data</a:t>
            </a:r>
          </a:p>
          <a:p>
            <a:r>
              <a:rPr lang="en-US" dirty="0"/>
              <a:t>We will be designing our DCNN model to interpret and recognize interior space</a:t>
            </a:r>
          </a:p>
          <a:p>
            <a:r>
              <a:rPr lang="en-US" dirty="0"/>
              <a:t>DCNN model will prove to be an effective approach to perform object detection and scene classification</a:t>
            </a:r>
          </a:p>
        </p:txBody>
      </p:sp>
    </p:spTree>
    <p:extLst>
      <p:ext uri="{BB962C8B-B14F-4D97-AF65-F5344CB8AC3E}">
        <p14:creationId xmlns:p14="http://schemas.microsoft.com/office/powerpoint/2010/main" val="1752875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DB30-0BA2-AC46-9629-825061C9B236}"/>
              </a:ext>
            </a:extLst>
          </p:cNvPr>
          <p:cNvSpPr>
            <a:spLocks noGrp="1"/>
          </p:cNvSpPr>
          <p:nvPr>
            <p:ph type="title"/>
          </p:nvPr>
        </p:nvSpPr>
        <p:spPr/>
        <p:txBody>
          <a:bodyPr/>
          <a:lstStyle/>
          <a:p>
            <a:pPr algn="l"/>
            <a:r>
              <a:rPr lang="en-US" b="1" dirty="0"/>
              <a:t>Image recognition</a:t>
            </a:r>
          </a:p>
        </p:txBody>
      </p:sp>
      <p:sp>
        <p:nvSpPr>
          <p:cNvPr id="3" name="Content Placeholder 2">
            <a:extLst>
              <a:ext uri="{FF2B5EF4-FFF2-40B4-BE49-F238E27FC236}">
                <a16:creationId xmlns:a16="http://schemas.microsoft.com/office/drawing/2014/main" id="{49C47ADC-790A-A94F-97EF-265E8EF87929}"/>
              </a:ext>
            </a:extLst>
          </p:cNvPr>
          <p:cNvSpPr>
            <a:spLocks noGrp="1"/>
          </p:cNvSpPr>
          <p:nvPr>
            <p:ph idx="1"/>
          </p:nvPr>
        </p:nvSpPr>
        <p:spPr/>
        <p:txBody>
          <a:bodyPr>
            <a:normAutofit fontScale="85000" lnSpcReduction="10000"/>
          </a:bodyPr>
          <a:lstStyle/>
          <a:p>
            <a:r>
              <a:rPr lang="en-US" dirty="0"/>
              <a:t>Image recognition, in the context of machine vision, is the ability of software to identify objects, places, people, writing and actions in images</a:t>
            </a:r>
          </a:p>
          <a:p>
            <a:r>
              <a:rPr lang="en-US" dirty="0"/>
              <a:t>Computers can use machine vision technologies in combination with a camera  and artificial intelligence software to achieve image recognition</a:t>
            </a:r>
          </a:p>
          <a:p>
            <a:r>
              <a:rPr lang="en-US" dirty="0"/>
              <a:t>Image recognition is used to perform a large number of machine-based virtual tasks such as labelling the content of images with meta-tags, performing image content search and guiding autonomous robots, self-driving cars and accident avoidance systems.</a:t>
            </a:r>
          </a:p>
          <a:p>
            <a:r>
              <a:rPr lang="en-US"/>
              <a:t>Method </a:t>
            </a:r>
            <a:r>
              <a:rPr lang="en-US" dirty="0"/>
              <a:t>for image recognition requires deep machine learning</a:t>
            </a:r>
          </a:p>
        </p:txBody>
      </p:sp>
    </p:spTree>
    <p:extLst>
      <p:ext uri="{BB962C8B-B14F-4D97-AF65-F5344CB8AC3E}">
        <p14:creationId xmlns:p14="http://schemas.microsoft.com/office/powerpoint/2010/main" val="2874803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015F2-E3A8-F140-890A-062503E34C3D}"/>
              </a:ext>
            </a:extLst>
          </p:cNvPr>
          <p:cNvSpPr>
            <a:spLocks noGrp="1"/>
          </p:cNvSpPr>
          <p:nvPr>
            <p:ph type="title"/>
          </p:nvPr>
        </p:nvSpPr>
        <p:spPr/>
        <p:txBody>
          <a:bodyPr/>
          <a:lstStyle/>
          <a:p>
            <a:pPr algn="l"/>
            <a:r>
              <a:rPr lang="en-US" b="1" dirty="0">
                <a:latin typeface="Candara" panose="020E0502030303020204" pitchFamily="34" charset="0"/>
              </a:rPr>
              <a:t>Deep convolutional neural networks</a:t>
            </a:r>
          </a:p>
        </p:txBody>
      </p:sp>
      <p:sp>
        <p:nvSpPr>
          <p:cNvPr id="3" name="Content Placeholder 2">
            <a:extLst>
              <a:ext uri="{FF2B5EF4-FFF2-40B4-BE49-F238E27FC236}">
                <a16:creationId xmlns:a16="http://schemas.microsoft.com/office/drawing/2014/main" id="{A17F086F-4254-8640-9656-C8E060CCC0DF}"/>
              </a:ext>
            </a:extLst>
          </p:cNvPr>
          <p:cNvSpPr>
            <a:spLocks noGrp="1"/>
          </p:cNvSpPr>
          <p:nvPr>
            <p:ph idx="1"/>
          </p:nvPr>
        </p:nvSpPr>
        <p:spPr/>
        <p:txBody>
          <a:bodyPr>
            <a:normAutofit lnSpcReduction="10000"/>
          </a:bodyPr>
          <a:lstStyle/>
          <a:p>
            <a:r>
              <a:rPr lang="en-US" dirty="0">
                <a:latin typeface="Candara" panose="020E0502030303020204" pitchFamily="34" charset="0"/>
              </a:rPr>
              <a:t>Convolutional neural networks are deep artificial neural networks that are used primarily to classify images (e.g. name what they see), cluster them by similarity (photo search), and perform object recognition within scenes</a:t>
            </a:r>
          </a:p>
          <a:p>
            <a:r>
              <a:rPr lang="en-US" dirty="0">
                <a:latin typeface="Candara" panose="020E0502030303020204" pitchFamily="34" charset="0"/>
              </a:rPr>
              <a:t>Deep convolutional neural networks (DCNNs) are the first class of algorithm that can identify faces, individuals, street signs, tumors, platypuses and many other aspects of visual data.</a:t>
            </a:r>
          </a:p>
          <a:p>
            <a:r>
              <a:rPr lang="en-US" dirty="0">
                <a:latin typeface="Candara" panose="020E0502030303020204" pitchFamily="34" charset="0"/>
              </a:rPr>
              <a:t>Convolutional neural networks ingest and process images as tensors, and tensors are matrices of numbers with additional dimensions</a:t>
            </a:r>
          </a:p>
        </p:txBody>
      </p:sp>
    </p:spTree>
    <p:extLst>
      <p:ext uri="{BB962C8B-B14F-4D97-AF65-F5344CB8AC3E}">
        <p14:creationId xmlns:p14="http://schemas.microsoft.com/office/powerpoint/2010/main" val="2458304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67068-E57D-0449-B0B6-DFD51995A6F9}"/>
              </a:ext>
            </a:extLst>
          </p:cNvPr>
          <p:cNvSpPr>
            <a:spLocks noGrp="1"/>
          </p:cNvSpPr>
          <p:nvPr>
            <p:ph type="title"/>
          </p:nvPr>
        </p:nvSpPr>
        <p:spPr>
          <a:xfrm>
            <a:off x="2498617" y="771883"/>
            <a:ext cx="7958331" cy="1077229"/>
          </a:xfrm>
        </p:spPr>
        <p:txBody>
          <a:bodyPr/>
          <a:lstStyle/>
          <a:p>
            <a:pPr algn="l"/>
            <a:r>
              <a:rPr lang="en-US" b="1" dirty="0">
                <a:latin typeface="Candara" panose="020E0502030303020204" pitchFamily="34" charset="0"/>
              </a:rPr>
              <a:t>Diagrams</a:t>
            </a:r>
          </a:p>
        </p:txBody>
      </p:sp>
      <p:sp>
        <p:nvSpPr>
          <p:cNvPr id="9" name="Frame 8">
            <a:extLst>
              <a:ext uri="{FF2B5EF4-FFF2-40B4-BE49-F238E27FC236}">
                <a16:creationId xmlns:a16="http://schemas.microsoft.com/office/drawing/2014/main" id="{F97A3348-43E2-8645-82D8-27A58F734DC0}"/>
              </a:ext>
            </a:extLst>
          </p:cNvPr>
          <p:cNvSpPr/>
          <p:nvPr/>
        </p:nvSpPr>
        <p:spPr>
          <a:xfrm>
            <a:off x="1503948" y="2502566"/>
            <a:ext cx="1864895" cy="1455821"/>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26429B0D-30AF-BA45-8546-7093F93C568D}"/>
              </a:ext>
            </a:extLst>
          </p:cNvPr>
          <p:cNvSpPr txBox="1"/>
          <p:nvPr/>
        </p:nvSpPr>
        <p:spPr>
          <a:xfrm>
            <a:off x="1919037" y="3074404"/>
            <a:ext cx="1034716" cy="369332"/>
          </a:xfrm>
          <a:prstGeom prst="rect">
            <a:avLst/>
          </a:prstGeom>
          <a:noFill/>
        </p:spPr>
        <p:txBody>
          <a:bodyPr wrap="square" rtlCol="0">
            <a:spAutoFit/>
          </a:bodyPr>
          <a:lstStyle/>
          <a:p>
            <a:r>
              <a:rPr lang="en-US" dirty="0">
                <a:latin typeface="Candara" panose="020E0502030303020204" pitchFamily="34" charset="0"/>
              </a:rPr>
              <a:t>Videos</a:t>
            </a:r>
          </a:p>
        </p:txBody>
      </p:sp>
      <p:sp>
        <p:nvSpPr>
          <p:cNvPr id="11" name="Frame 10">
            <a:extLst>
              <a:ext uri="{FF2B5EF4-FFF2-40B4-BE49-F238E27FC236}">
                <a16:creationId xmlns:a16="http://schemas.microsoft.com/office/drawing/2014/main" id="{3EB4D9B3-E7A9-D141-B6EB-B3B695A28CB5}"/>
              </a:ext>
            </a:extLst>
          </p:cNvPr>
          <p:cNvSpPr/>
          <p:nvPr/>
        </p:nvSpPr>
        <p:spPr>
          <a:xfrm>
            <a:off x="4433636" y="2506076"/>
            <a:ext cx="2189748" cy="1452311"/>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35B62F19-9647-DB4D-88B5-FE04233549BE}"/>
              </a:ext>
            </a:extLst>
          </p:cNvPr>
          <p:cNvSpPr txBox="1"/>
          <p:nvPr/>
        </p:nvSpPr>
        <p:spPr>
          <a:xfrm>
            <a:off x="4957010" y="2903392"/>
            <a:ext cx="1143000" cy="646331"/>
          </a:xfrm>
          <a:prstGeom prst="rect">
            <a:avLst/>
          </a:prstGeom>
          <a:noFill/>
        </p:spPr>
        <p:txBody>
          <a:bodyPr wrap="square" rtlCol="0">
            <a:spAutoFit/>
          </a:bodyPr>
          <a:lstStyle/>
          <a:p>
            <a:r>
              <a:rPr lang="en-US" dirty="0">
                <a:latin typeface="Candara" panose="020E0502030303020204" pitchFamily="34" charset="0"/>
              </a:rPr>
              <a:t>Images with label</a:t>
            </a:r>
          </a:p>
        </p:txBody>
      </p:sp>
      <p:sp>
        <p:nvSpPr>
          <p:cNvPr id="13" name="Frame 12">
            <a:extLst>
              <a:ext uri="{FF2B5EF4-FFF2-40B4-BE49-F238E27FC236}">
                <a16:creationId xmlns:a16="http://schemas.microsoft.com/office/drawing/2014/main" id="{A818326B-5DB1-324B-9E00-0D022B6098DB}"/>
              </a:ext>
            </a:extLst>
          </p:cNvPr>
          <p:cNvSpPr/>
          <p:nvPr/>
        </p:nvSpPr>
        <p:spPr>
          <a:xfrm>
            <a:off x="7988969" y="2531160"/>
            <a:ext cx="2093495" cy="145582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26901695-62A6-8E4F-BE40-68353205B7D5}"/>
              </a:ext>
            </a:extLst>
          </p:cNvPr>
          <p:cNvSpPr txBox="1"/>
          <p:nvPr/>
        </p:nvSpPr>
        <p:spPr>
          <a:xfrm>
            <a:off x="8233437" y="2658905"/>
            <a:ext cx="1756609" cy="923330"/>
          </a:xfrm>
          <a:prstGeom prst="rect">
            <a:avLst/>
          </a:prstGeom>
          <a:noFill/>
        </p:spPr>
        <p:txBody>
          <a:bodyPr wrap="square" rtlCol="0">
            <a:spAutoFit/>
          </a:bodyPr>
          <a:lstStyle/>
          <a:p>
            <a:r>
              <a:rPr lang="en-US" dirty="0">
                <a:latin typeface="Candara" panose="020E0502030303020204" pitchFamily="34" charset="0"/>
              </a:rPr>
              <a:t>Deep Convolutional Neural Network</a:t>
            </a:r>
          </a:p>
        </p:txBody>
      </p:sp>
      <p:sp>
        <p:nvSpPr>
          <p:cNvPr id="15" name="Right Arrow 14">
            <a:extLst>
              <a:ext uri="{FF2B5EF4-FFF2-40B4-BE49-F238E27FC236}">
                <a16:creationId xmlns:a16="http://schemas.microsoft.com/office/drawing/2014/main" id="{5DA4CE66-8974-CB43-9836-0941F410D1EA}"/>
              </a:ext>
            </a:extLst>
          </p:cNvPr>
          <p:cNvSpPr/>
          <p:nvPr/>
        </p:nvSpPr>
        <p:spPr>
          <a:xfrm>
            <a:off x="3380878" y="2915831"/>
            <a:ext cx="1052760" cy="686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extract</a:t>
            </a:r>
          </a:p>
        </p:txBody>
      </p:sp>
      <p:sp>
        <p:nvSpPr>
          <p:cNvPr id="16" name="Right Arrow 15">
            <a:extLst>
              <a:ext uri="{FF2B5EF4-FFF2-40B4-BE49-F238E27FC236}">
                <a16:creationId xmlns:a16="http://schemas.microsoft.com/office/drawing/2014/main" id="{11E41149-5413-4A4B-81E5-D1F28087F8D0}"/>
              </a:ext>
            </a:extLst>
          </p:cNvPr>
          <p:cNvSpPr/>
          <p:nvPr/>
        </p:nvSpPr>
        <p:spPr>
          <a:xfrm>
            <a:off x="6623383" y="2889193"/>
            <a:ext cx="1335508" cy="686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training</a:t>
            </a:r>
          </a:p>
        </p:txBody>
      </p:sp>
      <p:sp>
        <p:nvSpPr>
          <p:cNvPr id="17" name="Frame 16">
            <a:extLst>
              <a:ext uri="{FF2B5EF4-FFF2-40B4-BE49-F238E27FC236}">
                <a16:creationId xmlns:a16="http://schemas.microsoft.com/office/drawing/2014/main" id="{9A30E600-9C40-D542-AB61-93142FF7C3CA}"/>
              </a:ext>
            </a:extLst>
          </p:cNvPr>
          <p:cNvSpPr/>
          <p:nvPr/>
        </p:nvSpPr>
        <p:spPr>
          <a:xfrm>
            <a:off x="1503948" y="5053263"/>
            <a:ext cx="1864895" cy="158816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EE5D7E09-F36A-3E44-AF62-A3CC22D26FF1}"/>
              </a:ext>
            </a:extLst>
          </p:cNvPr>
          <p:cNvSpPr txBox="1"/>
          <p:nvPr/>
        </p:nvSpPr>
        <p:spPr>
          <a:xfrm>
            <a:off x="1754157" y="5662681"/>
            <a:ext cx="1364476" cy="369332"/>
          </a:xfrm>
          <a:prstGeom prst="rect">
            <a:avLst/>
          </a:prstGeom>
          <a:noFill/>
        </p:spPr>
        <p:txBody>
          <a:bodyPr wrap="none" rtlCol="0">
            <a:spAutoFit/>
          </a:bodyPr>
          <a:lstStyle/>
          <a:p>
            <a:r>
              <a:rPr lang="en-US" dirty="0">
                <a:latin typeface="Candara" panose="020E0502030303020204" pitchFamily="34" charset="0"/>
              </a:rPr>
              <a:t>Input Photo</a:t>
            </a:r>
          </a:p>
        </p:txBody>
      </p:sp>
      <p:sp>
        <p:nvSpPr>
          <p:cNvPr id="19" name="Frame 18">
            <a:extLst>
              <a:ext uri="{FF2B5EF4-FFF2-40B4-BE49-F238E27FC236}">
                <a16:creationId xmlns:a16="http://schemas.microsoft.com/office/drawing/2014/main" id="{D120463E-922E-0A4E-AB56-D33067113C14}"/>
              </a:ext>
            </a:extLst>
          </p:cNvPr>
          <p:cNvSpPr/>
          <p:nvPr/>
        </p:nvSpPr>
        <p:spPr>
          <a:xfrm>
            <a:off x="4012210" y="5053263"/>
            <a:ext cx="2451434" cy="158817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D151F327-08AF-AD4E-92D8-628052B195D3}"/>
              </a:ext>
            </a:extLst>
          </p:cNvPr>
          <p:cNvSpPr txBox="1"/>
          <p:nvPr/>
        </p:nvSpPr>
        <p:spPr>
          <a:xfrm>
            <a:off x="4677276" y="5281453"/>
            <a:ext cx="1792705" cy="1200329"/>
          </a:xfrm>
          <a:prstGeom prst="rect">
            <a:avLst/>
          </a:prstGeom>
          <a:noFill/>
        </p:spPr>
        <p:txBody>
          <a:bodyPr wrap="square" rtlCol="0">
            <a:spAutoFit/>
          </a:bodyPr>
          <a:lstStyle/>
          <a:p>
            <a:r>
              <a:rPr lang="en-US" dirty="0">
                <a:latin typeface="Candara" panose="020E0502030303020204" pitchFamily="34" charset="0"/>
              </a:rPr>
              <a:t>Building level Model for building recognition</a:t>
            </a:r>
          </a:p>
        </p:txBody>
      </p:sp>
      <p:sp>
        <p:nvSpPr>
          <p:cNvPr id="21" name="Frame 20">
            <a:extLst>
              <a:ext uri="{FF2B5EF4-FFF2-40B4-BE49-F238E27FC236}">
                <a16:creationId xmlns:a16="http://schemas.microsoft.com/office/drawing/2014/main" id="{0548DC17-B733-F14A-8BC1-4942AB7D8085}"/>
              </a:ext>
            </a:extLst>
          </p:cNvPr>
          <p:cNvSpPr/>
          <p:nvPr/>
        </p:nvSpPr>
        <p:spPr>
          <a:xfrm>
            <a:off x="7622005" y="5040820"/>
            <a:ext cx="2451434" cy="158817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F6F7EADE-B14A-9245-A23E-F4B5FFC07FF1}"/>
              </a:ext>
            </a:extLst>
          </p:cNvPr>
          <p:cNvSpPr txBox="1"/>
          <p:nvPr/>
        </p:nvSpPr>
        <p:spPr>
          <a:xfrm>
            <a:off x="7898733" y="5373240"/>
            <a:ext cx="2091313" cy="923330"/>
          </a:xfrm>
          <a:prstGeom prst="rect">
            <a:avLst/>
          </a:prstGeom>
          <a:noFill/>
        </p:spPr>
        <p:txBody>
          <a:bodyPr wrap="square" rtlCol="0">
            <a:spAutoFit/>
          </a:bodyPr>
          <a:lstStyle/>
          <a:p>
            <a:r>
              <a:rPr lang="en-US" dirty="0">
                <a:latin typeface="Candara" panose="020E0502030303020204" pitchFamily="34" charset="0"/>
              </a:rPr>
              <a:t>Room level model for level area recognition</a:t>
            </a:r>
          </a:p>
        </p:txBody>
      </p:sp>
      <p:sp>
        <p:nvSpPr>
          <p:cNvPr id="26" name="Right Arrow 25">
            <a:extLst>
              <a:ext uri="{FF2B5EF4-FFF2-40B4-BE49-F238E27FC236}">
                <a16:creationId xmlns:a16="http://schemas.microsoft.com/office/drawing/2014/main" id="{A7C250D2-57C3-1949-BA1C-2763E5761EEA}"/>
              </a:ext>
            </a:extLst>
          </p:cNvPr>
          <p:cNvSpPr/>
          <p:nvPr/>
        </p:nvSpPr>
        <p:spPr>
          <a:xfrm>
            <a:off x="3368842" y="5974804"/>
            <a:ext cx="649705" cy="209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F3C40771-E113-464B-AD65-0FE873636734}"/>
              </a:ext>
            </a:extLst>
          </p:cNvPr>
          <p:cNvSpPr/>
          <p:nvPr/>
        </p:nvSpPr>
        <p:spPr>
          <a:xfrm>
            <a:off x="6463644" y="5907503"/>
            <a:ext cx="1158361" cy="124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D76A2BEA-9857-3745-8CF8-C6DD73BC9FE4}"/>
              </a:ext>
            </a:extLst>
          </p:cNvPr>
          <p:cNvSpPr/>
          <p:nvPr/>
        </p:nvSpPr>
        <p:spPr>
          <a:xfrm>
            <a:off x="10082464" y="5874491"/>
            <a:ext cx="1106904" cy="1003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BA5282F-0811-5540-B0B4-F109CEDA3835}"/>
              </a:ext>
            </a:extLst>
          </p:cNvPr>
          <p:cNvSpPr txBox="1"/>
          <p:nvPr/>
        </p:nvSpPr>
        <p:spPr>
          <a:xfrm>
            <a:off x="10073439" y="5538172"/>
            <a:ext cx="1106904" cy="369332"/>
          </a:xfrm>
          <a:prstGeom prst="rect">
            <a:avLst/>
          </a:prstGeom>
          <a:noFill/>
        </p:spPr>
        <p:txBody>
          <a:bodyPr wrap="square" rtlCol="0">
            <a:spAutoFit/>
          </a:bodyPr>
          <a:lstStyle/>
          <a:p>
            <a:r>
              <a:rPr lang="en-US" dirty="0">
                <a:latin typeface="Candara" panose="020E0502030303020204" pitchFamily="34" charset="0"/>
              </a:rPr>
              <a:t>Location</a:t>
            </a:r>
          </a:p>
        </p:txBody>
      </p:sp>
      <p:sp>
        <p:nvSpPr>
          <p:cNvPr id="30" name="TextBox 29">
            <a:extLst>
              <a:ext uri="{FF2B5EF4-FFF2-40B4-BE49-F238E27FC236}">
                <a16:creationId xmlns:a16="http://schemas.microsoft.com/office/drawing/2014/main" id="{E0815B6B-A157-4F44-8FC3-16BA8E05EAF1}"/>
              </a:ext>
            </a:extLst>
          </p:cNvPr>
          <p:cNvSpPr txBox="1"/>
          <p:nvPr/>
        </p:nvSpPr>
        <p:spPr>
          <a:xfrm>
            <a:off x="6687518" y="5590004"/>
            <a:ext cx="630301" cy="369332"/>
          </a:xfrm>
          <a:prstGeom prst="rect">
            <a:avLst/>
          </a:prstGeom>
          <a:noFill/>
        </p:spPr>
        <p:txBody>
          <a:bodyPr wrap="none" rtlCol="0">
            <a:spAutoFit/>
          </a:bodyPr>
          <a:lstStyle/>
          <a:p>
            <a:r>
              <a:rPr lang="en-US" dirty="0">
                <a:latin typeface="Candara" panose="020E0502030303020204" pitchFamily="34" charset="0"/>
              </a:rPr>
              <a:t>Sent</a:t>
            </a:r>
          </a:p>
        </p:txBody>
      </p:sp>
      <p:sp>
        <p:nvSpPr>
          <p:cNvPr id="31" name="TextBox 30">
            <a:extLst>
              <a:ext uri="{FF2B5EF4-FFF2-40B4-BE49-F238E27FC236}">
                <a16:creationId xmlns:a16="http://schemas.microsoft.com/office/drawing/2014/main" id="{BCBAC4CC-8F57-4243-A0A4-EDE361D86A25}"/>
              </a:ext>
            </a:extLst>
          </p:cNvPr>
          <p:cNvSpPr txBox="1"/>
          <p:nvPr/>
        </p:nvSpPr>
        <p:spPr>
          <a:xfrm>
            <a:off x="6551344" y="5979753"/>
            <a:ext cx="1293073" cy="369332"/>
          </a:xfrm>
          <a:prstGeom prst="rect">
            <a:avLst/>
          </a:prstGeom>
          <a:noFill/>
        </p:spPr>
        <p:txBody>
          <a:bodyPr wrap="square" rtlCol="0">
            <a:spAutoFit/>
          </a:bodyPr>
          <a:lstStyle/>
          <a:p>
            <a:r>
              <a:rPr lang="en-US" dirty="0">
                <a:latin typeface="Candara" panose="020E0502030303020204" pitchFamily="34" charset="0"/>
              </a:rPr>
              <a:t>to model</a:t>
            </a:r>
          </a:p>
        </p:txBody>
      </p:sp>
      <p:sp>
        <p:nvSpPr>
          <p:cNvPr id="32" name="Down Arrow 31">
            <a:extLst>
              <a:ext uri="{FF2B5EF4-FFF2-40B4-BE49-F238E27FC236}">
                <a16:creationId xmlns:a16="http://schemas.microsoft.com/office/drawing/2014/main" id="{2707E554-E78B-7543-9677-523B4699BC58}"/>
              </a:ext>
            </a:extLst>
          </p:cNvPr>
          <p:cNvSpPr/>
          <p:nvPr/>
        </p:nvSpPr>
        <p:spPr>
          <a:xfrm>
            <a:off x="8662737" y="3986980"/>
            <a:ext cx="281653" cy="1053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Bent-Up Arrow 39">
            <a:extLst>
              <a:ext uri="{FF2B5EF4-FFF2-40B4-BE49-F238E27FC236}">
                <a16:creationId xmlns:a16="http://schemas.microsoft.com/office/drawing/2014/main" id="{DE125883-B09D-8249-A446-B61EA357D46C}"/>
              </a:ext>
            </a:extLst>
          </p:cNvPr>
          <p:cNvSpPr/>
          <p:nvPr/>
        </p:nvSpPr>
        <p:spPr>
          <a:xfrm rot="10800000">
            <a:off x="4860757" y="4188067"/>
            <a:ext cx="3888871" cy="86519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Left Bracket 41">
            <a:extLst>
              <a:ext uri="{FF2B5EF4-FFF2-40B4-BE49-F238E27FC236}">
                <a16:creationId xmlns:a16="http://schemas.microsoft.com/office/drawing/2014/main" id="{D689EE7F-23FB-F143-A146-DD93407BF5E7}"/>
              </a:ext>
            </a:extLst>
          </p:cNvPr>
          <p:cNvSpPr/>
          <p:nvPr/>
        </p:nvSpPr>
        <p:spPr>
          <a:xfrm>
            <a:off x="1215189" y="2021305"/>
            <a:ext cx="703848" cy="2492595"/>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ket 42">
            <a:extLst>
              <a:ext uri="{FF2B5EF4-FFF2-40B4-BE49-F238E27FC236}">
                <a16:creationId xmlns:a16="http://schemas.microsoft.com/office/drawing/2014/main" id="{857D153B-4757-754E-982F-9FB851175B87}"/>
              </a:ext>
            </a:extLst>
          </p:cNvPr>
          <p:cNvSpPr/>
          <p:nvPr/>
        </p:nvSpPr>
        <p:spPr>
          <a:xfrm>
            <a:off x="9265822" y="1986512"/>
            <a:ext cx="1191126" cy="261113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E94CFACF-C395-8646-98CB-3B1562519CB3}"/>
              </a:ext>
            </a:extLst>
          </p:cNvPr>
          <p:cNvCxnSpPr>
            <a:endCxn id="43" idx="0"/>
          </p:cNvCxnSpPr>
          <p:nvPr/>
        </p:nvCxnSpPr>
        <p:spPr>
          <a:xfrm flipV="1">
            <a:off x="1919037" y="1986512"/>
            <a:ext cx="7346785" cy="34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FFC6976-5893-BA43-80E0-7F35E0918061}"/>
              </a:ext>
            </a:extLst>
          </p:cNvPr>
          <p:cNvCxnSpPr>
            <a:endCxn id="43" idx="1"/>
          </p:cNvCxnSpPr>
          <p:nvPr/>
        </p:nvCxnSpPr>
        <p:spPr>
          <a:xfrm>
            <a:off x="1919037" y="4513900"/>
            <a:ext cx="7346785" cy="83744"/>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84EC53E-1B5F-034C-9968-8E7094EC4E8B}"/>
              </a:ext>
            </a:extLst>
          </p:cNvPr>
          <p:cNvSpPr txBox="1"/>
          <p:nvPr/>
        </p:nvSpPr>
        <p:spPr>
          <a:xfrm>
            <a:off x="152312" y="2679035"/>
            <a:ext cx="1129464" cy="646331"/>
          </a:xfrm>
          <a:prstGeom prst="rect">
            <a:avLst/>
          </a:prstGeom>
          <a:noFill/>
        </p:spPr>
        <p:txBody>
          <a:bodyPr wrap="square" rtlCol="0">
            <a:spAutoFit/>
          </a:bodyPr>
          <a:lstStyle/>
          <a:p>
            <a:r>
              <a:rPr lang="en-US" dirty="0">
                <a:latin typeface="Candara" panose="020E0502030303020204" pitchFamily="34" charset="0"/>
              </a:rPr>
              <a:t>Training Phase</a:t>
            </a:r>
          </a:p>
        </p:txBody>
      </p:sp>
      <p:sp>
        <p:nvSpPr>
          <p:cNvPr id="49" name="TextBox 48">
            <a:extLst>
              <a:ext uri="{FF2B5EF4-FFF2-40B4-BE49-F238E27FC236}">
                <a16:creationId xmlns:a16="http://schemas.microsoft.com/office/drawing/2014/main" id="{3A5EF422-73C7-DA41-BA30-0F6D08C7D5EA}"/>
              </a:ext>
            </a:extLst>
          </p:cNvPr>
          <p:cNvSpPr txBox="1"/>
          <p:nvPr/>
        </p:nvSpPr>
        <p:spPr>
          <a:xfrm>
            <a:off x="168442" y="5486400"/>
            <a:ext cx="1252114" cy="646331"/>
          </a:xfrm>
          <a:prstGeom prst="rect">
            <a:avLst/>
          </a:prstGeom>
          <a:noFill/>
        </p:spPr>
        <p:txBody>
          <a:bodyPr wrap="square" rtlCol="0">
            <a:spAutoFit/>
          </a:bodyPr>
          <a:lstStyle/>
          <a:p>
            <a:r>
              <a:rPr lang="en-US" dirty="0">
                <a:latin typeface="Candara" panose="020E0502030303020204" pitchFamily="34" charset="0"/>
              </a:rPr>
              <a:t>Service Phase</a:t>
            </a:r>
          </a:p>
        </p:txBody>
      </p:sp>
    </p:spTree>
    <p:extLst>
      <p:ext uri="{BB962C8B-B14F-4D97-AF65-F5344CB8AC3E}">
        <p14:creationId xmlns:p14="http://schemas.microsoft.com/office/powerpoint/2010/main" val="2777414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57220-7574-794E-9EE9-136EAD329A02}"/>
              </a:ext>
            </a:extLst>
          </p:cNvPr>
          <p:cNvSpPr>
            <a:spLocks noGrp="1"/>
          </p:cNvSpPr>
          <p:nvPr>
            <p:ph type="title"/>
          </p:nvPr>
        </p:nvSpPr>
        <p:spPr/>
        <p:txBody>
          <a:bodyPr/>
          <a:lstStyle/>
          <a:p>
            <a:pPr algn="l"/>
            <a:r>
              <a:rPr lang="en-US" dirty="0"/>
              <a:t>Application demo</a:t>
            </a:r>
          </a:p>
        </p:txBody>
      </p:sp>
      <p:sp>
        <p:nvSpPr>
          <p:cNvPr id="3" name="Content Placeholder 2">
            <a:extLst>
              <a:ext uri="{FF2B5EF4-FFF2-40B4-BE49-F238E27FC236}">
                <a16:creationId xmlns:a16="http://schemas.microsoft.com/office/drawing/2014/main" id="{8AC63F86-3C10-AA46-969A-E1D828ABD602}"/>
              </a:ext>
            </a:extLst>
          </p:cNvPr>
          <p:cNvSpPr>
            <a:spLocks noGrp="1"/>
          </p:cNvSpPr>
          <p:nvPr>
            <p:ph idx="1"/>
          </p:nvPr>
        </p:nvSpPr>
        <p:spPr/>
        <p:txBody>
          <a:bodyPr/>
          <a:lstStyle/>
          <a:p>
            <a:pPr marL="0" indent="0">
              <a:buNone/>
            </a:pPr>
            <a:r>
              <a:rPr lang="en-US" b="1" dirty="0">
                <a:hlinkClick r:id="rId2">
                  <a:extLst>
                    <a:ext uri="{A12FA001-AC4F-418D-AE19-62706E023703}">
                      <ahyp:hlinkClr xmlns:ahyp="http://schemas.microsoft.com/office/drawing/2018/hyperlinkcolor" val="tx"/>
                    </a:ext>
                  </a:extLst>
                </a:hlinkClick>
              </a:rPr>
              <a:t>iOS app demo:</a:t>
            </a:r>
          </a:p>
          <a:p>
            <a:pPr marL="0" indent="0">
              <a:buNone/>
            </a:pPr>
            <a:r>
              <a:rPr lang="en-US" b="1"/>
              <a:t>Android </a:t>
            </a:r>
            <a:r>
              <a:rPr lang="en-US" b="1" dirty="0"/>
              <a:t>Demo:</a:t>
            </a:r>
          </a:p>
          <a:p>
            <a:pPr marL="0" indent="0">
              <a:buNone/>
            </a:pPr>
            <a:r>
              <a:rPr lang="en-US" dirty="0">
                <a:hlinkClick r:id="rId3"/>
              </a:rPr>
              <a:t>https://</a:t>
            </a:r>
            <a:r>
              <a:rPr lang="en-US" dirty="0" err="1">
                <a:hlinkClick r:id="rId3"/>
              </a:rPr>
              <a:t>www.youtube.com</a:t>
            </a:r>
            <a:r>
              <a:rPr lang="en-US" dirty="0">
                <a:hlinkClick r:id="rId3"/>
              </a:rPr>
              <a:t>/</a:t>
            </a:r>
            <a:r>
              <a:rPr lang="en-US" dirty="0" err="1">
                <a:hlinkClick r:id="rId3"/>
              </a:rPr>
              <a:t>watch?v</a:t>
            </a:r>
            <a:r>
              <a:rPr lang="en-US" dirty="0">
                <a:hlinkClick r:id="rId3"/>
              </a:rPr>
              <a:t>=-PnuyFgTkF0</a:t>
            </a:r>
            <a:endParaRPr lang="en-US" dirty="0"/>
          </a:p>
          <a:p>
            <a:pPr marL="0" indent="0">
              <a:buNone/>
            </a:pPr>
            <a:r>
              <a:rPr lang="en-US" b="1" u="sng" dirty="0"/>
              <a:t>Firebase backend:</a:t>
            </a:r>
          </a:p>
          <a:p>
            <a:pPr marL="0" indent="0">
              <a:buNone/>
            </a:pPr>
            <a:r>
              <a:rPr lang="en-US" dirty="0">
                <a:hlinkClick r:id="rId4"/>
              </a:rPr>
              <a:t>https://www.youtube.com/watch?v=Cz9sB1z05Zo</a:t>
            </a:r>
          </a:p>
          <a:p>
            <a:pPr marL="0" indent="0">
              <a:buNone/>
            </a:pPr>
            <a:r>
              <a:rPr lang="en-US" dirty="0">
                <a:hlinkClick r:id="rId4"/>
              </a:rPr>
              <a:t> </a:t>
            </a:r>
            <a:endParaRPr lang="en-US" dirty="0"/>
          </a:p>
        </p:txBody>
      </p:sp>
    </p:spTree>
    <p:extLst>
      <p:ext uri="{BB962C8B-B14F-4D97-AF65-F5344CB8AC3E}">
        <p14:creationId xmlns:p14="http://schemas.microsoft.com/office/powerpoint/2010/main" val="1724173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5C35-F2E1-3944-8B2B-6DD62FA1226F}"/>
              </a:ext>
            </a:extLst>
          </p:cNvPr>
          <p:cNvSpPr>
            <a:spLocks noGrp="1"/>
          </p:cNvSpPr>
          <p:nvPr>
            <p:ph type="title"/>
          </p:nvPr>
        </p:nvSpPr>
        <p:spPr>
          <a:xfrm rot="19993100">
            <a:off x="2092514" y="2702086"/>
            <a:ext cx="7956560" cy="1424746"/>
          </a:xfrm>
        </p:spPr>
        <p:txBody>
          <a:bodyPr>
            <a:normAutofit/>
          </a:bodyPr>
          <a:lstStyle/>
          <a:p>
            <a:pPr algn="ctr"/>
            <a:r>
              <a:rPr lang="en-US" sz="6000" b="1" u="sng" dirty="0">
                <a:latin typeface="Candara" panose="020E0502030303020204" pitchFamily="34" charset="0"/>
              </a:rPr>
              <a:t>Thank You !!</a:t>
            </a:r>
          </a:p>
        </p:txBody>
      </p:sp>
    </p:spTree>
    <p:extLst>
      <p:ext uri="{BB962C8B-B14F-4D97-AF65-F5344CB8AC3E}">
        <p14:creationId xmlns:p14="http://schemas.microsoft.com/office/powerpoint/2010/main" val="1733443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1488C-74AB-F84F-A7E7-F563CB3A803E}"/>
              </a:ext>
            </a:extLst>
          </p:cNvPr>
          <p:cNvSpPr>
            <a:spLocks noGrp="1"/>
          </p:cNvSpPr>
          <p:nvPr>
            <p:ph type="title"/>
          </p:nvPr>
        </p:nvSpPr>
        <p:spPr/>
        <p:txBody>
          <a:bodyPr/>
          <a:lstStyle/>
          <a:p>
            <a:pPr algn="l"/>
            <a:r>
              <a:rPr lang="en-US" b="1" dirty="0">
                <a:latin typeface="Candara" panose="020E0502030303020204" pitchFamily="34" charset="0"/>
              </a:rPr>
              <a:t>Problem Statement</a:t>
            </a:r>
          </a:p>
        </p:txBody>
      </p:sp>
      <p:sp>
        <p:nvSpPr>
          <p:cNvPr id="4" name="Content Placeholder 2">
            <a:extLst>
              <a:ext uri="{FF2B5EF4-FFF2-40B4-BE49-F238E27FC236}">
                <a16:creationId xmlns:a16="http://schemas.microsoft.com/office/drawing/2014/main" id="{FEFD4E36-0410-CE44-9951-AC1030D29B48}"/>
              </a:ext>
            </a:extLst>
          </p:cNvPr>
          <p:cNvSpPr>
            <a:spLocks noGrp="1"/>
          </p:cNvSpPr>
          <p:nvPr>
            <p:ph idx="1"/>
          </p:nvPr>
        </p:nvSpPr>
        <p:spPr>
          <a:xfrm>
            <a:off x="2611808" y="1787421"/>
            <a:ext cx="7537464" cy="1328758"/>
          </a:xfrm>
        </p:spPr>
        <p:txBody>
          <a:bodyPr>
            <a:noAutofit/>
          </a:bodyPr>
          <a:lstStyle/>
          <a:p>
            <a:r>
              <a:rPr lang="en-US" sz="2400" dirty="0">
                <a:latin typeface="Candara" panose="020E0502030303020204" pitchFamily="34" charset="0"/>
              </a:rPr>
              <a:t>Students especially new students or people visiting the college for first time find it difficult to locate the place they want to visit</a:t>
            </a:r>
          </a:p>
        </p:txBody>
      </p:sp>
      <p:pic>
        <p:nvPicPr>
          <p:cNvPr id="5" name="Picture 4">
            <a:extLst>
              <a:ext uri="{FF2B5EF4-FFF2-40B4-BE49-F238E27FC236}">
                <a16:creationId xmlns:a16="http://schemas.microsoft.com/office/drawing/2014/main" id="{E90172A1-4D1D-EE40-8338-4BB323BFA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054" y="3636977"/>
            <a:ext cx="4839703" cy="2404632"/>
          </a:xfrm>
          <a:prstGeom prst="rect">
            <a:avLst/>
          </a:prstGeom>
        </p:spPr>
      </p:pic>
    </p:spTree>
    <p:extLst>
      <p:ext uri="{BB962C8B-B14F-4D97-AF65-F5344CB8AC3E}">
        <p14:creationId xmlns:p14="http://schemas.microsoft.com/office/powerpoint/2010/main" val="2485248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EA339-7393-7346-8E81-C98E26238DE7}"/>
              </a:ext>
            </a:extLst>
          </p:cNvPr>
          <p:cNvSpPr>
            <a:spLocks noGrp="1"/>
          </p:cNvSpPr>
          <p:nvPr>
            <p:ph type="title"/>
          </p:nvPr>
        </p:nvSpPr>
        <p:spPr/>
        <p:txBody>
          <a:bodyPr/>
          <a:lstStyle/>
          <a:p>
            <a:pPr algn="l"/>
            <a:r>
              <a:rPr lang="en-US" b="1" dirty="0">
                <a:latin typeface="Candara" panose="020E0502030303020204" pitchFamily="34" charset="0"/>
              </a:rPr>
              <a:t>Introduction</a:t>
            </a:r>
          </a:p>
        </p:txBody>
      </p:sp>
      <p:sp>
        <p:nvSpPr>
          <p:cNvPr id="3" name="Content Placeholder 2">
            <a:extLst>
              <a:ext uri="{FF2B5EF4-FFF2-40B4-BE49-F238E27FC236}">
                <a16:creationId xmlns:a16="http://schemas.microsoft.com/office/drawing/2014/main" id="{887A46D7-4FEB-0949-B97F-12E2D08170E8}"/>
              </a:ext>
            </a:extLst>
          </p:cNvPr>
          <p:cNvSpPr>
            <a:spLocks noGrp="1"/>
          </p:cNvSpPr>
          <p:nvPr>
            <p:ph idx="1"/>
          </p:nvPr>
        </p:nvSpPr>
        <p:spPr>
          <a:xfrm>
            <a:off x="2436716" y="1792705"/>
            <a:ext cx="7796540" cy="4509902"/>
          </a:xfrm>
        </p:spPr>
        <p:txBody>
          <a:bodyPr>
            <a:normAutofit fontScale="92500" lnSpcReduction="10000"/>
          </a:bodyPr>
          <a:lstStyle/>
          <a:p>
            <a:r>
              <a:rPr lang="en-US" dirty="0">
                <a:latin typeface="Candara" panose="020E0502030303020204" pitchFamily="34" charset="0"/>
              </a:rPr>
              <a:t>Class navigator is an app which will navigate students ,faculty, visitors to their respective destinations in university campus</a:t>
            </a:r>
          </a:p>
          <a:p>
            <a:pPr marL="0" indent="0">
              <a:buNone/>
            </a:pPr>
            <a:endParaRPr lang="en-US" dirty="0">
              <a:latin typeface="Candara" panose="020E0502030303020204" pitchFamily="34" charset="0"/>
            </a:endParaRPr>
          </a:p>
          <a:p>
            <a:r>
              <a:rPr lang="en-US" dirty="0">
                <a:latin typeface="Candara" panose="020E0502030303020204" pitchFamily="34" charset="0"/>
              </a:rPr>
              <a:t>It navigates users within the school facility using certain images</a:t>
            </a:r>
          </a:p>
          <a:p>
            <a:pPr marL="0" indent="0">
              <a:buNone/>
            </a:pPr>
            <a:endParaRPr lang="en-US" dirty="0">
              <a:latin typeface="Candara" panose="020E0502030303020204" pitchFamily="34" charset="0"/>
            </a:endParaRPr>
          </a:p>
          <a:p>
            <a:r>
              <a:rPr lang="en-US" dirty="0">
                <a:latin typeface="Candara" panose="020E0502030303020204" pitchFamily="34" charset="0"/>
              </a:rPr>
              <a:t>It will be the cross platform mobile application</a:t>
            </a:r>
          </a:p>
          <a:p>
            <a:endParaRPr lang="en-US" dirty="0">
              <a:latin typeface="Candara" panose="020E0502030303020204" pitchFamily="34" charset="0"/>
            </a:endParaRPr>
          </a:p>
          <a:p>
            <a:r>
              <a:rPr lang="en-US" dirty="0">
                <a:latin typeface="Candara" panose="020E0502030303020204" pitchFamily="34" charset="0"/>
              </a:rPr>
              <a:t>This app will provide elegant, aesthetically pleasing panoramic tour to our university</a:t>
            </a:r>
          </a:p>
          <a:p>
            <a:endParaRPr lang="en-US" dirty="0"/>
          </a:p>
        </p:txBody>
      </p:sp>
    </p:spTree>
    <p:extLst>
      <p:ext uri="{BB962C8B-B14F-4D97-AF65-F5344CB8AC3E}">
        <p14:creationId xmlns:p14="http://schemas.microsoft.com/office/powerpoint/2010/main" val="3288657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F8C15-B21D-C441-9BDC-B80EFCB39673}"/>
              </a:ext>
            </a:extLst>
          </p:cNvPr>
          <p:cNvSpPr>
            <a:spLocks noGrp="1"/>
          </p:cNvSpPr>
          <p:nvPr>
            <p:ph type="title"/>
          </p:nvPr>
        </p:nvSpPr>
        <p:spPr>
          <a:xfrm>
            <a:off x="2563681" y="673769"/>
            <a:ext cx="7958331" cy="1077229"/>
          </a:xfrm>
        </p:spPr>
        <p:txBody>
          <a:bodyPr/>
          <a:lstStyle/>
          <a:p>
            <a:pPr algn="l"/>
            <a:r>
              <a:rPr lang="en-US" b="1" dirty="0">
                <a:latin typeface="Candara" panose="020E0502030303020204" pitchFamily="34" charset="0"/>
              </a:rPr>
              <a:t>Objectives</a:t>
            </a:r>
          </a:p>
        </p:txBody>
      </p:sp>
      <p:sp>
        <p:nvSpPr>
          <p:cNvPr id="3" name="Content Placeholder 2">
            <a:extLst>
              <a:ext uri="{FF2B5EF4-FFF2-40B4-BE49-F238E27FC236}">
                <a16:creationId xmlns:a16="http://schemas.microsoft.com/office/drawing/2014/main" id="{B78F5E0D-DA71-404C-A190-6B6AAB7C3014}"/>
              </a:ext>
            </a:extLst>
          </p:cNvPr>
          <p:cNvSpPr>
            <a:spLocks noGrp="1"/>
          </p:cNvSpPr>
          <p:nvPr>
            <p:ph idx="1"/>
          </p:nvPr>
        </p:nvSpPr>
        <p:spPr>
          <a:xfrm>
            <a:off x="1577092" y="1481027"/>
            <a:ext cx="9407739" cy="2628496"/>
          </a:xfrm>
        </p:spPr>
        <p:txBody>
          <a:bodyPr>
            <a:normAutofit fontScale="85000" lnSpcReduction="10000"/>
          </a:bodyPr>
          <a:lstStyle/>
          <a:p>
            <a:pPr>
              <a:lnSpc>
                <a:spcPct val="200000"/>
              </a:lnSpc>
            </a:pPr>
            <a:r>
              <a:rPr lang="en-US" dirty="0">
                <a:latin typeface="Candara" panose="020E0502030303020204" pitchFamily="34" charset="0"/>
              </a:rPr>
              <a:t>This application will help students, faculty, staff navigate Pace University campus using his/her mobile app with the use of certain images that we have captured within the school facility</a:t>
            </a:r>
          </a:p>
          <a:p>
            <a:pPr>
              <a:lnSpc>
                <a:spcPct val="200000"/>
              </a:lnSpc>
            </a:pPr>
            <a:r>
              <a:rPr lang="en-US" dirty="0">
                <a:latin typeface="Candara" panose="020E0502030303020204" pitchFamily="34" charset="0"/>
              </a:rPr>
              <a:t>Our application has start point and destination to navigate</a:t>
            </a:r>
          </a:p>
          <a:p>
            <a:pPr>
              <a:lnSpc>
                <a:spcPct val="200000"/>
              </a:lnSpc>
            </a:pPr>
            <a:r>
              <a:rPr lang="en-US" dirty="0">
                <a:latin typeface="Candara" panose="020E0502030303020204" pitchFamily="34" charset="0"/>
              </a:rPr>
              <a:t>Provide a really cool and comfortable experience for the users</a:t>
            </a:r>
          </a:p>
          <a:p>
            <a:endParaRPr lang="en-US" b="1" dirty="0"/>
          </a:p>
        </p:txBody>
      </p:sp>
    </p:spTree>
    <p:extLst>
      <p:ext uri="{BB962C8B-B14F-4D97-AF65-F5344CB8AC3E}">
        <p14:creationId xmlns:p14="http://schemas.microsoft.com/office/powerpoint/2010/main" val="3653432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A0613-598F-FB44-8724-FE7B0B06C2F7}"/>
              </a:ext>
            </a:extLst>
          </p:cNvPr>
          <p:cNvSpPr>
            <a:spLocks noGrp="1"/>
          </p:cNvSpPr>
          <p:nvPr>
            <p:ph type="title"/>
          </p:nvPr>
        </p:nvSpPr>
        <p:spPr/>
        <p:txBody>
          <a:bodyPr/>
          <a:lstStyle/>
          <a:p>
            <a:pPr algn="l"/>
            <a:r>
              <a:rPr lang="en-US" b="1" dirty="0">
                <a:latin typeface="Candara" panose="020E0502030303020204" pitchFamily="34" charset="0"/>
              </a:rPr>
              <a:t>Timeline</a:t>
            </a:r>
          </a:p>
        </p:txBody>
      </p:sp>
      <p:sp>
        <p:nvSpPr>
          <p:cNvPr id="3" name="Text Placeholder 2">
            <a:extLst>
              <a:ext uri="{FF2B5EF4-FFF2-40B4-BE49-F238E27FC236}">
                <a16:creationId xmlns:a16="http://schemas.microsoft.com/office/drawing/2014/main" id="{32624A5C-8FFE-2645-9F2E-7CDF94C836DA}"/>
              </a:ext>
            </a:extLst>
          </p:cNvPr>
          <p:cNvSpPr>
            <a:spLocks noGrp="1"/>
          </p:cNvSpPr>
          <p:nvPr>
            <p:ph type="body" idx="1"/>
          </p:nvPr>
        </p:nvSpPr>
        <p:spPr/>
        <p:txBody>
          <a:bodyPr/>
          <a:lstStyle/>
          <a:p>
            <a:r>
              <a:rPr lang="en-US" b="1" dirty="0">
                <a:latin typeface="Candara" panose="020E0502030303020204" pitchFamily="34" charset="0"/>
              </a:rPr>
              <a:t>Phase I</a:t>
            </a:r>
          </a:p>
        </p:txBody>
      </p:sp>
      <p:sp>
        <p:nvSpPr>
          <p:cNvPr id="4" name="Content Placeholder 3">
            <a:extLst>
              <a:ext uri="{FF2B5EF4-FFF2-40B4-BE49-F238E27FC236}">
                <a16:creationId xmlns:a16="http://schemas.microsoft.com/office/drawing/2014/main" id="{D1022FD2-43A1-814C-85E5-BF771A8B2AD6}"/>
              </a:ext>
            </a:extLst>
          </p:cNvPr>
          <p:cNvSpPr>
            <a:spLocks noGrp="1"/>
          </p:cNvSpPr>
          <p:nvPr>
            <p:ph sz="half" idx="2"/>
          </p:nvPr>
        </p:nvSpPr>
        <p:spPr/>
        <p:txBody>
          <a:bodyPr>
            <a:normAutofit/>
          </a:bodyPr>
          <a:lstStyle/>
          <a:p>
            <a:pPr marL="0" indent="0">
              <a:buNone/>
            </a:pPr>
            <a:r>
              <a:rPr lang="en-US" dirty="0">
                <a:latin typeface="Candara" panose="020E0502030303020204" pitchFamily="34" charset="0"/>
              </a:rPr>
              <a:t>Basic Android/iOS application</a:t>
            </a:r>
          </a:p>
          <a:p>
            <a:r>
              <a:rPr lang="en-US" dirty="0">
                <a:latin typeface="Candara" panose="020E0502030303020204" pitchFamily="34" charset="0"/>
              </a:rPr>
              <a:t>Technology review</a:t>
            </a:r>
          </a:p>
          <a:p>
            <a:r>
              <a:rPr lang="en-US" dirty="0">
                <a:latin typeface="Candara" panose="020E0502030303020204" pitchFamily="34" charset="0"/>
              </a:rPr>
              <a:t>Industry Type (Education)</a:t>
            </a:r>
          </a:p>
          <a:p>
            <a:r>
              <a:rPr lang="en-US" dirty="0">
                <a:latin typeface="Candara" panose="020E0502030303020204" pitchFamily="34" charset="0"/>
              </a:rPr>
              <a:t>Requirement Analysis</a:t>
            </a:r>
          </a:p>
          <a:p>
            <a:r>
              <a:rPr lang="en-US" dirty="0">
                <a:latin typeface="Candara" panose="020E0502030303020204" pitchFamily="34" charset="0"/>
              </a:rPr>
              <a:t>MVP Implementation</a:t>
            </a:r>
          </a:p>
        </p:txBody>
      </p:sp>
      <p:sp>
        <p:nvSpPr>
          <p:cNvPr id="5" name="Text Placeholder 4">
            <a:extLst>
              <a:ext uri="{FF2B5EF4-FFF2-40B4-BE49-F238E27FC236}">
                <a16:creationId xmlns:a16="http://schemas.microsoft.com/office/drawing/2014/main" id="{690D0391-556D-1049-A464-AC65CC7A38B0}"/>
              </a:ext>
            </a:extLst>
          </p:cNvPr>
          <p:cNvSpPr>
            <a:spLocks noGrp="1"/>
          </p:cNvSpPr>
          <p:nvPr>
            <p:ph type="body" sz="quarter" idx="3"/>
          </p:nvPr>
        </p:nvSpPr>
        <p:spPr/>
        <p:txBody>
          <a:bodyPr/>
          <a:lstStyle/>
          <a:p>
            <a:r>
              <a:rPr lang="en-US" b="1" dirty="0">
                <a:latin typeface="Candara" panose="020E0502030303020204" pitchFamily="34" charset="0"/>
              </a:rPr>
              <a:t>Phase II</a:t>
            </a:r>
          </a:p>
        </p:txBody>
      </p:sp>
      <p:sp>
        <p:nvSpPr>
          <p:cNvPr id="6" name="Content Placeholder 5">
            <a:extLst>
              <a:ext uri="{FF2B5EF4-FFF2-40B4-BE49-F238E27FC236}">
                <a16:creationId xmlns:a16="http://schemas.microsoft.com/office/drawing/2014/main" id="{B32CD7DC-4481-FD4C-8926-E7F691FBA104}"/>
              </a:ext>
            </a:extLst>
          </p:cNvPr>
          <p:cNvSpPr>
            <a:spLocks noGrp="1"/>
          </p:cNvSpPr>
          <p:nvPr>
            <p:ph sz="quarter" idx="4"/>
          </p:nvPr>
        </p:nvSpPr>
        <p:spPr/>
        <p:txBody>
          <a:bodyPr>
            <a:normAutofit/>
          </a:bodyPr>
          <a:lstStyle/>
          <a:p>
            <a:pPr marL="0" indent="0">
              <a:buNone/>
            </a:pPr>
            <a:r>
              <a:rPr lang="en-US" dirty="0">
                <a:latin typeface="Candara" panose="020E0502030303020204" pitchFamily="34" charset="0"/>
              </a:rPr>
              <a:t>Trained machine learning model </a:t>
            </a:r>
          </a:p>
          <a:p>
            <a:r>
              <a:rPr lang="en-US" dirty="0">
                <a:latin typeface="Candara" panose="020E0502030303020204" pitchFamily="34" charset="0"/>
              </a:rPr>
              <a:t>Image recognition</a:t>
            </a:r>
          </a:p>
          <a:p>
            <a:r>
              <a:rPr lang="en-US" dirty="0">
                <a:latin typeface="Candara" panose="020E0502030303020204" pitchFamily="34" charset="0"/>
              </a:rPr>
              <a:t>Backend implementation</a:t>
            </a:r>
          </a:p>
          <a:p>
            <a:r>
              <a:rPr lang="en-US" dirty="0">
                <a:latin typeface="Candara" panose="020E0502030303020204" pitchFamily="34" charset="0"/>
              </a:rPr>
              <a:t>User Experience</a:t>
            </a:r>
          </a:p>
          <a:p>
            <a:r>
              <a:rPr lang="en-US" dirty="0">
                <a:latin typeface="Candara" panose="020E0502030303020204" pitchFamily="34" charset="0"/>
              </a:rPr>
              <a:t>Product Deployment</a:t>
            </a:r>
          </a:p>
        </p:txBody>
      </p:sp>
    </p:spTree>
    <p:extLst>
      <p:ext uri="{BB962C8B-B14F-4D97-AF65-F5344CB8AC3E}">
        <p14:creationId xmlns:p14="http://schemas.microsoft.com/office/powerpoint/2010/main" val="3648469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CE0B-3894-6844-B780-55AA7755027B}"/>
              </a:ext>
            </a:extLst>
          </p:cNvPr>
          <p:cNvSpPr>
            <a:spLocks noGrp="1"/>
          </p:cNvSpPr>
          <p:nvPr>
            <p:ph type="title"/>
          </p:nvPr>
        </p:nvSpPr>
        <p:spPr>
          <a:xfrm>
            <a:off x="2611806" y="791720"/>
            <a:ext cx="7958331" cy="1077229"/>
          </a:xfrm>
        </p:spPr>
        <p:txBody>
          <a:bodyPr/>
          <a:lstStyle/>
          <a:p>
            <a:pPr algn="l"/>
            <a:r>
              <a:rPr lang="en-US" b="1" dirty="0">
                <a:latin typeface="Candara" panose="020E0502030303020204" pitchFamily="34" charset="0"/>
              </a:rPr>
              <a:t>Requirements</a:t>
            </a:r>
          </a:p>
        </p:txBody>
      </p:sp>
      <p:pic>
        <p:nvPicPr>
          <p:cNvPr id="20" name="Content Placeholder 19">
            <a:extLst>
              <a:ext uri="{FF2B5EF4-FFF2-40B4-BE49-F238E27FC236}">
                <a16:creationId xmlns:a16="http://schemas.microsoft.com/office/drawing/2014/main" id="{3DE3AA97-2C54-2F4F-B2D9-FDD8333D15CC}"/>
              </a:ext>
            </a:extLst>
          </p:cNvPr>
          <p:cNvPicPr>
            <a:picLocks noGrp="1" noChangeAspect="1"/>
          </p:cNvPicPr>
          <p:nvPr>
            <p:ph idx="1"/>
          </p:nvPr>
        </p:nvPicPr>
        <p:blipFill>
          <a:blip r:embed="rId2"/>
          <a:stretch>
            <a:fillRect/>
          </a:stretch>
        </p:blipFill>
        <p:spPr>
          <a:xfrm>
            <a:off x="4260169" y="2023226"/>
            <a:ext cx="1835150" cy="2500647"/>
          </a:xfrm>
        </p:spPr>
      </p:pic>
      <p:pic>
        <p:nvPicPr>
          <p:cNvPr id="30" name="Picture 29">
            <a:extLst>
              <a:ext uri="{FF2B5EF4-FFF2-40B4-BE49-F238E27FC236}">
                <a16:creationId xmlns:a16="http://schemas.microsoft.com/office/drawing/2014/main" id="{5483A0FD-A3C5-F249-BE5B-82026AAD540A}"/>
              </a:ext>
            </a:extLst>
          </p:cNvPr>
          <p:cNvPicPr>
            <a:picLocks noChangeAspect="1"/>
          </p:cNvPicPr>
          <p:nvPr/>
        </p:nvPicPr>
        <p:blipFill>
          <a:blip r:embed="rId3"/>
          <a:stretch>
            <a:fillRect/>
          </a:stretch>
        </p:blipFill>
        <p:spPr>
          <a:xfrm>
            <a:off x="6797842" y="1868948"/>
            <a:ext cx="3495569" cy="2558673"/>
          </a:xfrm>
          <a:prstGeom prst="rect">
            <a:avLst/>
          </a:prstGeom>
        </p:spPr>
      </p:pic>
      <p:pic>
        <p:nvPicPr>
          <p:cNvPr id="4" name="Picture 3">
            <a:extLst>
              <a:ext uri="{FF2B5EF4-FFF2-40B4-BE49-F238E27FC236}">
                <a16:creationId xmlns:a16="http://schemas.microsoft.com/office/drawing/2014/main" id="{B2A22362-E55F-E94C-B773-DC4B334C54A1}"/>
              </a:ext>
            </a:extLst>
          </p:cNvPr>
          <p:cNvPicPr>
            <a:picLocks noChangeAspect="1"/>
          </p:cNvPicPr>
          <p:nvPr/>
        </p:nvPicPr>
        <p:blipFill>
          <a:blip r:embed="rId4"/>
          <a:stretch>
            <a:fillRect/>
          </a:stretch>
        </p:blipFill>
        <p:spPr>
          <a:xfrm>
            <a:off x="1319688" y="1868949"/>
            <a:ext cx="2584236" cy="2247986"/>
          </a:xfrm>
          <a:prstGeom prst="rect">
            <a:avLst/>
          </a:prstGeom>
        </p:spPr>
      </p:pic>
      <p:pic>
        <p:nvPicPr>
          <p:cNvPr id="5" name="Picture 4">
            <a:extLst>
              <a:ext uri="{FF2B5EF4-FFF2-40B4-BE49-F238E27FC236}">
                <a16:creationId xmlns:a16="http://schemas.microsoft.com/office/drawing/2014/main" id="{B0EFB7C6-7920-C449-A1D6-6510F073C2A8}"/>
              </a:ext>
            </a:extLst>
          </p:cNvPr>
          <p:cNvPicPr>
            <a:picLocks noChangeAspect="1"/>
          </p:cNvPicPr>
          <p:nvPr/>
        </p:nvPicPr>
        <p:blipFill>
          <a:blip r:embed="rId5"/>
          <a:stretch>
            <a:fillRect/>
          </a:stretch>
        </p:blipFill>
        <p:spPr>
          <a:xfrm>
            <a:off x="1698360" y="4271211"/>
            <a:ext cx="2205564" cy="2314743"/>
          </a:xfrm>
          <a:prstGeom prst="rect">
            <a:avLst/>
          </a:prstGeom>
        </p:spPr>
      </p:pic>
      <p:pic>
        <p:nvPicPr>
          <p:cNvPr id="6" name="Picture 5">
            <a:extLst>
              <a:ext uri="{FF2B5EF4-FFF2-40B4-BE49-F238E27FC236}">
                <a16:creationId xmlns:a16="http://schemas.microsoft.com/office/drawing/2014/main" id="{6F8C3C2D-A00F-C448-A3E9-2BB7E02521C5}"/>
              </a:ext>
            </a:extLst>
          </p:cNvPr>
          <p:cNvPicPr>
            <a:picLocks noChangeAspect="1"/>
          </p:cNvPicPr>
          <p:nvPr/>
        </p:nvPicPr>
        <p:blipFill>
          <a:blip r:embed="rId6"/>
          <a:stretch>
            <a:fillRect/>
          </a:stretch>
        </p:blipFill>
        <p:spPr>
          <a:xfrm>
            <a:off x="4400994" y="4568323"/>
            <a:ext cx="2300595" cy="1720517"/>
          </a:xfrm>
          <a:prstGeom prst="rect">
            <a:avLst/>
          </a:prstGeom>
        </p:spPr>
      </p:pic>
      <p:pic>
        <p:nvPicPr>
          <p:cNvPr id="3" name="Picture 2">
            <a:extLst>
              <a:ext uri="{FF2B5EF4-FFF2-40B4-BE49-F238E27FC236}">
                <a16:creationId xmlns:a16="http://schemas.microsoft.com/office/drawing/2014/main" id="{3C2D408A-83D8-E94D-8D44-646C681EF2AF}"/>
              </a:ext>
            </a:extLst>
          </p:cNvPr>
          <p:cNvPicPr>
            <a:picLocks noChangeAspect="1"/>
          </p:cNvPicPr>
          <p:nvPr/>
        </p:nvPicPr>
        <p:blipFill>
          <a:blip r:embed="rId7"/>
          <a:stretch>
            <a:fillRect/>
          </a:stretch>
        </p:blipFill>
        <p:spPr>
          <a:xfrm>
            <a:off x="7973568" y="4657985"/>
            <a:ext cx="1965959" cy="1965959"/>
          </a:xfrm>
          <a:prstGeom prst="rect">
            <a:avLst/>
          </a:prstGeom>
        </p:spPr>
      </p:pic>
    </p:spTree>
    <p:extLst>
      <p:ext uri="{BB962C8B-B14F-4D97-AF65-F5344CB8AC3E}">
        <p14:creationId xmlns:p14="http://schemas.microsoft.com/office/powerpoint/2010/main" val="1755316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D44EA-4C04-624A-A5BE-48F2F0104936}"/>
              </a:ext>
            </a:extLst>
          </p:cNvPr>
          <p:cNvSpPr>
            <a:spLocks noGrp="1"/>
          </p:cNvSpPr>
          <p:nvPr>
            <p:ph type="title"/>
          </p:nvPr>
        </p:nvSpPr>
        <p:spPr/>
        <p:txBody>
          <a:bodyPr/>
          <a:lstStyle/>
          <a:p>
            <a:pPr algn="l"/>
            <a:r>
              <a:rPr lang="en-US" b="1" dirty="0">
                <a:latin typeface="Candara" panose="020E0502030303020204" pitchFamily="34" charset="0"/>
              </a:rPr>
              <a:t>Android Studio and </a:t>
            </a:r>
            <a:r>
              <a:rPr lang="en-US" b="1" dirty="0" err="1">
                <a:latin typeface="Candara" panose="020E0502030303020204" pitchFamily="34" charset="0"/>
              </a:rPr>
              <a:t>Xcode</a:t>
            </a:r>
            <a:r>
              <a:rPr lang="en-US" b="1" dirty="0">
                <a:latin typeface="Candara" panose="020E0502030303020204" pitchFamily="34" charset="0"/>
              </a:rPr>
              <a:t> </a:t>
            </a:r>
          </a:p>
        </p:txBody>
      </p:sp>
      <p:sp>
        <p:nvSpPr>
          <p:cNvPr id="3" name="Content Placeholder 2">
            <a:extLst>
              <a:ext uri="{FF2B5EF4-FFF2-40B4-BE49-F238E27FC236}">
                <a16:creationId xmlns:a16="http://schemas.microsoft.com/office/drawing/2014/main" id="{1AF2EC55-22D5-254F-A1FE-6DA892B28C98}"/>
              </a:ext>
            </a:extLst>
          </p:cNvPr>
          <p:cNvSpPr>
            <a:spLocks noGrp="1"/>
          </p:cNvSpPr>
          <p:nvPr>
            <p:ph idx="1"/>
          </p:nvPr>
        </p:nvSpPr>
        <p:spPr>
          <a:xfrm>
            <a:off x="2237874" y="1612232"/>
            <a:ext cx="8332265" cy="5245768"/>
          </a:xfrm>
        </p:spPr>
        <p:txBody>
          <a:bodyPr>
            <a:normAutofit lnSpcReduction="10000"/>
          </a:bodyPr>
          <a:lstStyle/>
          <a:p>
            <a:r>
              <a:rPr lang="en-US" dirty="0">
                <a:latin typeface="Candara" panose="020E0502030303020204" pitchFamily="34" charset="0"/>
              </a:rPr>
              <a:t>Android Studio is the official integrated development environment for Google's Android operating system, built on JetBrains' IntelliJ IDEA software and designed specifically for Android development</a:t>
            </a:r>
          </a:p>
          <a:p>
            <a:r>
              <a:rPr lang="en-US" dirty="0">
                <a:latin typeface="Candara" panose="020E0502030303020204" pitchFamily="34" charset="0"/>
              </a:rPr>
              <a:t>Android studio contains all the Android </a:t>
            </a:r>
            <a:r>
              <a:rPr lang="en-US" dirty="0" err="1">
                <a:latin typeface="Candara" panose="020E0502030303020204" pitchFamily="34" charset="0"/>
              </a:rPr>
              <a:t>sDK</a:t>
            </a:r>
            <a:r>
              <a:rPr lang="en-US" dirty="0">
                <a:latin typeface="Candara" panose="020E0502030303020204" pitchFamily="34" charset="0"/>
              </a:rPr>
              <a:t> tools to design, test, debug and profile your app</a:t>
            </a:r>
          </a:p>
          <a:p>
            <a:r>
              <a:rPr lang="en-US" dirty="0">
                <a:latin typeface="Candara" panose="020E0502030303020204" pitchFamily="34" charset="0"/>
              </a:rPr>
              <a:t> It is a replacement for the </a:t>
            </a:r>
            <a:r>
              <a:rPr lang="en-US" dirty="0">
                <a:solidFill>
                  <a:schemeClr val="tx1">
                    <a:lumMod val="95000"/>
                  </a:schemeClr>
                </a:solidFill>
                <a:latin typeface="Candara" panose="020E0502030303020204" pitchFamily="34" charset="0"/>
                <a:hlinkClick r:id="rId2" tooltip="Eclipse (software)">
                  <a:extLst>
                    <a:ext uri="{A12FA001-AC4F-418D-AE19-62706E023703}">
                      <ahyp:hlinkClr xmlns:ahyp="http://schemas.microsoft.com/office/drawing/2018/hyperlinkcolor" val="tx"/>
                    </a:ext>
                  </a:extLst>
                </a:hlinkClick>
              </a:rPr>
              <a:t>Eclipse Android Development Tools</a:t>
            </a:r>
            <a:r>
              <a:rPr lang="en-US" dirty="0">
                <a:latin typeface="Candara" panose="020E0502030303020204" pitchFamily="34" charset="0"/>
              </a:rPr>
              <a:t> (ADT) as the primary IDE for native Android application development.</a:t>
            </a:r>
          </a:p>
          <a:p>
            <a:r>
              <a:rPr lang="en-US" dirty="0" err="1"/>
              <a:t>Xcode</a:t>
            </a:r>
            <a:r>
              <a:rPr lang="en-US" dirty="0"/>
              <a:t> is an integrated development environment for macOS containing a suite of software development tools developed by Apple for developing software for macOS, iOS, </a:t>
            </a:r>
            <a:r>
              <a:rPr lang="en-US" dirty="0" err="1"/>
              <a:t>watchOS</a:t>
            </a:r>
            <a:r>
              <a:rPr lang="en-US" dirty="0"/>
              <a:t>, and </a:t>
            </a:r>
            <a:r>
              <a:rPr lang="en-US" dirty="0" err="1"/>
              <a:t>tvOS</a:t>
            </a:r>
            <a:endParaRPr lang="en-US" dirty="0"/>
          </a:p>
          <a:p>
            <a:r>
              <a:rPr lang="en-US" dirty="0"/>
              <a:t>Swift compiles software more quickly, helps you deliver faster apps, and generates even smaller binaries</a:t>
            </a:r>
            <a:endParaRPr lang="en-US" dirty="0">
              <a:latin typeface="Candara" panose="020E0502030303020204" pitchFamily="34" charset="0"/>
            </a:endParaRPr>
          </a:p>
          <a:p>
            <a:endParaRPr lang="en-US" dirty="0"/>
          </a:p>
        </p:txBody>
      </p:sp>
    </p:spTree>
    <p:extLst>
      <p:ext uri="{BB962C8B-B14F-4D97-AF65-F5344CB8AC3E}">
        <p14:creationId xmlns:p14="http://schemas.microsoft.com/office/powerpoint/2010/main" val="1884949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3270" y="1297503"/>
            <a:ext cx="9393771" cy="5296479"/>
          </a:xfrm>
        </p:spPr>
        <p:txBody>
          <a:bodyPr/>
          <a:lstStyle/>
          <a:p>
            <a:endParaRPr lang="en-US" dirty="0"/>
          </a:p>
        </p:txBody>
      </p:sp>
      <p:sp>
        <p:nvSpPr>
          <p:cNvPr id="3" name="Text Placeholder 2"/>
          <p:cNvSpPr>
            <a:spLocks noGrp="1"/>
          </p:cNvSpPr>
          <p:nvPr>
            <p:ph type="body" idx="1"/>
          </p:nvPr>
        </p:nvSpPr>
        <p:spPr>
          <a:xfrm>
            <a:off x="2245934" y="208166"/>
            <a:ext cx="7791931" cy="878468"/>
          </a:xfrm>
        </p:spPr>
        <p:txBody>
          <a:bodyPr>
            <a:normAutofit/>
          </a:bodyPr>
          <a:lstStyle/>
          <a:p>
            <a:pPr algn="l"/>
            <a:r>
              <a:rPr lang="en-US" sz="3400" dirty="0">
                <a:latin typeface="Candara" panose="020E0502030303020204" pitchFamily="34" charset="0"/>
              </a:rPr>
              <a:t>Product Backlog</a:t>
            </a:r>
          </a:p>
        </p:txBody>
      </p:sp>
      <p:graphicFrame>
        <p:nvGraphicFramePr>
          <p:cNvPr id="6" name="Table 5"/>
          <p:cNvGraphicFramePr>
            <a:graphicFrameLocks noGrp="1"/>
          </p:cNvGraphicFramePr>
          <p:nvPr>
            <p:extLst>
              <p:ext uri="{D42A27DB-BD31-4B8C-83A1-F6EECF244321}">
                <p14:modId xmlns:p14="http://schemas.microsoft.com/office/powerpoint/2010/main" val="2331512238"/>
              </p:ext>
            </p:extLst>
          </p:nvPr>
        </p:nvGraphicFramePr>
        <p:xfrm>
          <a:off x="1130968" y="1287009"/>
          <a:ext cx="9870201" cy="5406003"/>
        </p:xfrm>
        <a:graphic>
          <a:graphicData uri="http://schemas.openxmlformats.org/drawingml/2006/table">
            <a:tbl>
              <a:tblPr firstRow="1" bandRow="1">
                <a:tableStyleId>{5C22544A-7EE6-4342-B048-85BDC9FD1C3A}</a:tableStyleId>
              </a:tblPr>
              <a:tblGrid>
                <a:gridCol w="1070811">
                  <a:extLst>
                    <a:ext uri="{9D8B030D-6E8A-4147-A177-3AD203B41FA5}">
                      <a16:colId xmlns:a16="http://schemas.microsoft.com/office/drawing/2014/main" val="4127281020"/>
                    </a:ext>
                  </a:extLst>
                </a:gridCol>
                <a:gridCol w="4535905">
                  <a:extLst>
                    <a:ext uri="{9D8B030D-6E8A-4147-A177-3AD203B41FA5}">
                      <a16:colId xmlns:a16="http://schemas.microsoft.com/office/drawing/2014/main" val="570380837"/>
                    </a:ext>
                  </a:extLst>
                </a:gridCol>
                <a:gridCol w="1118937">
                  <a:extLst>
                    <a:ext uri="{9D8B030D-6E8A-4147-A177-3AD203B41FA5}">
                      <a16:colId xmlns:a16="http://schemas.microsoft.com/office/drawing/2014/main" val="1799500290"/>
                    </a:ext>
                  </a:extLst>
                </a:gridCol>
                <a:gridCol w="1683087">
                  <a:extLst>
                    <a:ext uri="{9D8B030D-6E8A-4147-A177-3AD203B41FA5}">
                      <a16:colId xmlns:a16="http://schemas.microsoft.com/office/drawing/2014/main" val="187964348"/>
                    </a:ext>
                  </a:extLst>
                </a:gridCol>
                <a:gridCol w="1461461">
                  <a:extLst>
                    <a:ext uri="{9D8B030D-6E8A-4147-A177-3AD203B41FA5}">
                      <a16:colId xmlns:a16="http://schemas.microsoft.com/office/drawing/2014/main" val="845589716"/>
                    </a:ext>
                  </a:extLst>
                </a:gridCol>
              </a:tblGrid>
              <a:tr h="651123">
                <a:tc>
                  <a:txBody>
                    <a:bodyPr/>
                    <a:lstStyle/>
                    <a:p>
                      <a:pPr algn="ctr"/>
                      <a:r>
                        <a:rPr lang="en-US" dirty="0">
                          <a:latin typeface="Candara" panose="020E0502030303020204" pitchFamily="34" charset="0"/>
                        </a:rPr>
                        <a:t>Story</a:t>
                      </a:r>
                      <a:r>
                        <a:rPr lang="en-US" baseline="0" dirty="0">
                          <a:latin typeface="Candara" panose="020E0502030303020204" pitchFamily="34" charset="0"/>
                        </a:rPr>
                        <a:t> ID</a:t>
                      </a:r>
                      <a:endParaRPr lang="en-US" dirty="0">
                        <a:latin typeface="Candara" panose="020E0502030303020204" pitchFamily="34" charset="0"/>
                      </a:endParaRPr>
                    </a:p>
                  </a:txBody>
                  <a:tcPr/>
                </a:tc>
                <a:tc>
                  <a:txBody>
                    <a:bodyPr/>
                    <a:lstStyle/>
                    <a:p>
                      <a:pPr algn="ctr"/>
                      <a:r>
                        <a:rPr lang="en-US" dirty="0">
                          <a:latin typeface="Candara" panose="020E0502030303020204" pitchFamily="34" charset="0"/>
                        </a:rPr>
                        <a:t> User story </a:t>
                      </a:r>
                    </a:p>
                  </a:txBody>
                  <a:tcPr/>
                </a:tc>
                <a:tc>
                  <a:txBody>
                    <a:bodyPr/>
                    <a:lstStyle/>
                    <a:p>
                      <a:pPr algn="ctr"/>
                      <a:r>
                        <a:rPr lang="en-US" dirty="0">
                          <a:latin typeface="Candara" panose="020E0502030303020204" pitchFamily="34" charset="0"/>
                        </a:rPr>
                        <a:t>Priority </a:t>
                      </a:r>
                    </a:p>
                  </a:txBody>
                  <a:tcPr/>
                </a:tc>
                <a:tc>
                  <a:txBody>
                    <a:bodyPr/>
                    <a:lstStyle/>
                    <a:p>
                      <a:pPr algn="ctr"/>
                      <a:r>
                        <a:rPr lang="en-US" dirty="0">
                          <a:latin typeface="Candara" panose="020E0502030303020204" pitchFamily="34" charset="0"/>
                        </a:rPr>
                        <a:t>Sprint Backlog</a:t>
                      </a:r>
                    </a:p>
                  </a:txBody>
                  <a:tcPr/>
                </a:tc>
                <a:tc>
                  <a:txBody>
                    <a:bodyPr/>
                    <a:lstStyle/>
                    <a:p>
                      <a:pPr algn="ctr"/>
                      <a:r>
                        <a:rPr lang="en-US" dirty="0">
                          <a:latin typeface="Candara" panose="020E0502030303020204" pitchFamily="34" charset="0"/>
                        </a:rPr>
                        <a:t>Status </a:t>
                      </a:r>
                    </a:p>
                  </a:txBody>
                  <a:tcPr/>
                </a:tc>
                <a:extLst>
                  <a:ext uri="{0D108BD9-81ED-4DB2-BD59-A6C34878D82A}">
                    <a16:rowId xmlns:a16="http://schemas.microsoft.com/office/drawing/2014/main" val="3455285298"/>
                  </a:ext>
                </a:extLst>
              </a:tr>
              <a:tr h="1341157">
                <a:tc>
                  <a:txBody>
                    <a:bodyPr/>
                    <a:lstStyle/>
                    <a:p>
                      <a:pPr algn="ctr"/>
                      <a:r>
                        <a:rPr lang="en-US" dirty="0">
                          <a:latin typeface="Candara" panose="020E0502030303020204" pitchFamily="34" charset="0"/>
                        </a:rPr>
                        <a:t>1</a:t>
                      </a:r>
                    </a:p>
                  </a:txBody>
                  <a:tcPr/>
                </a:tc>
                <a:tc>
                  <a:txBody>
                    <a:bodyPr/>
                    <a:lstStyle/>
                    <a:p>
                      <a:r>
                        <a:rPr lang="en-US" sz="1800" dirty="0">
                          <a:latin typeface="Candara" panose="020E0502030303020204" pitchFamily="34" charset="0"/>
                        </a:rPr>
                        <a:t>Requirement Gathering  and analysis </a:t>
                      </a:r>
                    </a:p>
                    <a:p>
                      <a:pPr marL="342900" indent="-342900">
                        <a:buClr>
                          <a:schemeClr val="bg1"/>
                        </a:buClr>
                        <a:buFont typeface="Wingdings" panose="05000000000000000000" pitchFamily="2" charset="2"/>
                        <a:buChar char="Ø"/>
                      </a:pPr>
                      <a:r>
                        <a:rPr lang="en-US" sz="1800" dirty="0">
                          <a:latin typeface="Candara" panose="020E0502030303020204" pitchFamily="34" charset="0"/>
                        </a:rPr>
                        <a:t>Application Home page </a:t>
                      </a:r>
                    </a:p>
                    <a:p>
                      <a:pPr marL="342900" indent="-342900">
                        <a:buClr>
                          <a:schemeClr val="bg1"/>
                        </a:buClr>
                        <a:buFont typeface="Wingdings" panose="05000000000000000000" pitchFamily="2" charset="2"/>
                        <a:buChar char="Ø"/>
                      </a:pPr>
                      <a:r>
                        <a:rPr lang="en-US" sz="1800" dirty="0">
                          <a:latin typeface="Candara" panose="020E0502030303020204" pitchFamily="34" charset="0"/>
                        </a:rPr>
                        <a:t>Sign Up Page </a:t>
                      </a:r>
                    </a:p>
                    <a:p>
                      <a:pPr marL="342900" marR="0" lvl="0" indent="-3429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Ø"/>
                        <a:tabLst/>
                        <a:defRPr/>
                      </a:pPr>
                      <a:r>
                        <a:rPr lang="en-US" sz="1800" dirty="0">
                          <a:latin typeface="Candara" panose="020E0502030303020204" pitchFamily="34" charset="0"/>
                        </a:rPr>
                        <a:t>Login Page module </a:t>
                      </a:r>
                    </a:p>
                    <a:p>
                      <a:pPr marL="342900" indent="-342900">
                        <a:buClr>
                          <a:schemeClr val="bg1"/>
                        </a:buClr>
                        <a:buFont typeface="Wingdings" panose="05000000000000000000" pitchFamily="2" charset="2"/>
                        <a:buChar char="Ø"/>
                      </a:pPr>
                      <a:endParaRPr lang="en-US" dirty="0">
                        <a:latin typeface="Candara" panose="020E0502030303020204" pitchFamily="34" charset="0"/>
                      </a:endParaRPr>
                    </a:p>
                  </a:txBody>
                  <a:tcPr/>
                </a:tc>
                <a:tc>
                  <a:txBody>
                    <a:bodyPr/>
                    <a:lstStyle/>
                    <a:p>
                      <a:pPr algn="ctr"/>
                      <a:r>
                        <a:rPr lang="en-US" dirty="0">
                          <a:latin typeface="Candara" panose="020E0502030303020204" pitchFamily="34" charset="0"/>
                        </a:rPr>
                        <a:t>High</a:t>
                      </a:r>
                    </a:p>
                  </a:txBody>
                  <a:tcPr/>
                </a:tc>
                <a:tc>
                  <a:txBody>
                    <a:bodyPr/>
                    <a:lstStyle/>
                    <a:p>
                      <a:pPr algn="ctr"/>
                      <a:r>
                        <a:rPr lang="en-US">
                          <a:latin typeface="Candara" panose="020E0502030303020204" pitchFamily="34" charset="0"/>
                        </a:rPr>
                        <a:t>1</a:t>
                      </a:r>
                    </a:p>
                  </a:txBody>
                  <a:tcPr/>
                </a:tc>
                <a:tc>
                  <a:txBody>
                    <a:bodyPr/>
                    <a:lstStyle/>
                    <a:p>
                      <a:pPr algn="ctr"/>
                      <a:r>
                        <a:rPr lang="en-US" dirty="0">
                          <a:latin typeface="Candara" panose="020E0502030303020204" pitchFamily="34" charset="0"/>
                        </a:rPr>
                        <a:t>Completed</a:t>
                      </a:r>
                    </a:p>
                  </a:txBody>
                  <a:tcPr/>
                </a:tc>
                <a:extLst>
                  <a:ext uri="{0D108BD9-81ED-4DB2-BD59-A6C34878D82A}">
                    <a16:rowId xmlns:a16="http://schemas.microsoft.com/office/drawing/2014/main" val="1969529876"/>
                  </a:ext>
                </a:extLst>
              </a:tr>
              <a:tr h="838223">
                <a:tc>
                  <a:txBody>
                    <a:bodyPr/>
                    <a:lstStyle/>
                    <a:p>
                      <a:pPr algn="ctr"/>
                      <a:r>
                        <a:rPr lang="en-US" dirty="0">
                          <a:latin typeface="Candara" panose="020E0502030303020204" pitchFamily="34" charset="0"/>
                        </a:rPr>
                        <a:t>2</a:t>
                      </a:r>
                    </a:p>
                  </a:txBody>
                  <a:tcPr/>
                </a:tc>
                <a:tc>
                  <a:txBody>
                    <a:bodyPr/>
                    <a:lstStyle/>
                    <a:p>
                      <a:r>
                        <a:rPr lang="en-US" sz="1800" dirty="0">
                          <a:latin typeface="Candara" panose="020E0502030303020204" pitchFamily="34" charset="0"/>
                        </a:rPr>
                        <a:t>MVP implementation </a:t>
                      </a:r>
                    </a:p>
                    <a:p>
                      <a:pPr marL="285750" indent="-285750">
                        <a:buFont typeface="Wingdings" panose="05000000000000000000" pitchFamily="2" charset="2"/>
                        <a:buChar char="Ø"/>
                      </a:pPr>
                      <a:r>
                        <a:rPr lang="en-US" dirty="0">
                          <a:latin typeface="Candara" panose="020E0502030303020204" pitchFamily="34" charset="0"/>
                        </a:rPr>
                        <a:t>Forget password module</a:t>
                      </a:r>
                    </a:p>
                    <a:p>
                      <a:pPr marL="285750" indent="-285750">
                        <a:buFont typeface="Wingdings" panose="05000000000000000000" pitchFamily="2" charset="2"/>
                        <a:buChar char="Ø"/>
                      </a:pPr>
                      <a:r>
                        <a:rPr lang="en-US" dirty="0">
                          <a:latin typeface="Candara" panose="020E0502030303020204" pitchFamily="34" charset="0"/>
                        </a:rPr>
                        <a:t>Search module</a:t>
                      </a:r>
                    </a:p>
                  </a:txBody>
                  <a:tcPr/>
                </a:tc>
                <a:tc>
                  <a:txBody>
                    <a:bodyPr/>
                    <a:lstStyle/>
                    <a:p>
                      <a:pPr algn="ctr"/>
                      <a:r>
                        <a:rPr lang="en-US" dirty="0">
                          <a:latin typeface="Candara" panose="020E0502030303020204" pitchFamily="34" charset="0"/>
                        </a:rPr>
                        <a:t>High</a:t>
                      </a:r>
                    </a:p>
                  </a:txBody>
                  <a:tcPr/>
                </a:tc>
                <a:tc>
                  <a:txBody>
                    <a:bodyPr/>
                    <a:lstStyle/>
                    <a:p>
                      <a:pPr algn="ctr"/>
                      <a:r>
                        <a:rPr lang="en-US" dirty="0">
                          <a:latin typeface="Candara" panose="020E0502030303020204" pitchFamily="34" charset="0"/>
                        </a:rPr>
                        <a:t>2</a:t>
                      </a:r>
                    </a:p>
                  </a:txBody>
                  <a:tcPr/>
                </a:tc>
                <a:tc>
                  <a:txBody>
                    <a:bodyPr/>
                    <a:lstStyle/>
                    <a:p>
                      <a:pPr algn="ctr"/>
                      <a:r>
                        <a:rPr lang="en-US" dirty="0">
                          <a:latin typeface="Candara" panose="020E0502030303020204" pitchFamily="34" charset="0"/>
                        </a:rPr>
                        <a:t>Completed </a:t>
                      </a:r>
                    </a:p>
                  </a:txBody>
                  <a:tcPr/>
                </a:tc>
                <a:extLst>
                  <a:ext uri="{0D108BD9-81ED-4DB2-BD59-A6C34878D82A}">
                    <a16:rowId xmlns:a16="http://schemas.microsoft.com/office/drawing/2014/main" val="1093333169"/>
                  </a:ext>
                </a:extLst>
              </a:tr>
              <a:tr h="1089690">
                <a:tc>
                  <a:txBody>
                    <a:bodyPr/>
                    <a:lstStyle/>
                    <a:p>
                      <a:pPr algn="ctr"/>
                      <a:r>
                        <a:rPr lang="en-US" dirty="0">
                          <a:latin typeface="Candara" panose="020E0502030303020204" pitchFamily="34" charset="0"/>
                        </a:rPr>
                        <a:t>3</a:t>
                      </a:r>
                    </a:p>
                  </a:txBody>
                  <a:tcPr/>
                </a:tc>
                <a:tc>
                  <a:txBody>
                    <a:bodyPr/>
                    <a:lstStyle/>
                    <a:p>
                      <a:r>
                        <a:rPr lang="en-US" sz="1800" dirty="0">
                          <a:latin typeface="Candara" panose="020E0502030303020204" pitchFamily="34" charset="0"/>
                        </a:rPr>
                        <a:t>Training</a:t>
                      </a:r>
                      <a:r>
                        <a:rPr lang="en-US" sz="1800" baseline="0" dirty="0">
                          <a:latin typeface="Candara" panose="020E0502030303020204" pitchFamily="34" charset="0"/>
                        </a:rPr>
                        <a:t> model using DCNN</a:t>
                      </a:r>
                    </a:p>
                    <a:p>
                      <a:pPr marL="285750" indent="-285750">
                        <a:buFont typeface="Wingdings" panose="05000000000000000000" pitchFamily="2" charset="2"/>
                        <a:buChar char="Ø"/>
                      </a:pPr>
                      <a:r>
                        <a:rPr lang="en-US" dirty="0">
                          <a:latin typeface="Candara" panose="020E0502030303020204" pitchFamily="34" charset="0"/>
                        </a:rPr>
                        <a:t>Creating model using image recognition</a:t>
                      </a:r>
                    </a:p>
                    <a:p>
                      <a:pPr marL="285750" indent="-285750">
                        <a:buFont typeface="Wingdings" panose="05000000000000000000" pitchFamily="2" charset="2"/>
                        <a:buChar char="Ø"/>
                      </a:pPr>
                      <a:r>
                        <a:rPr lang="en-US" dirty="0">
                          <a:latin typeface="Candara" panose="020E0502030303020204" pitchFamily="34" charset="0"/>
                        </a:rPr>
                        <a:t>Test and  validate data using</a:t>
                      </a:r>
                      <a:r>
                        <a:rPr lang="en-US" baseline="0" dirty="0">
                          <a:latin typeface="Candara" panose="020E0502030303020204" pitchFamily="34" charset="0"/>
                        </a:rPr>
                        <a:t> DCNN</a:t>
                      </a:r>
                      <a:endParaRPr lang="en-US" dirty="0">
                        <a:latin typeface="Candara" panose="020E0502030303020204" pitchFamily="34" charset="0"/>
                      </a:endParaRPr>
                    </a:p>
                    <a:p>
                      <a:pPr marL="285750" indent="-285750">
                        <a:buFont typeface="Wingdings" panose="05000000000000000000" pitchFamily="2" charset="2"/>
                        <a:buChar char="Ø"/>
                      </a:pPr>
                      <a:endParaRPr lang="en-US" dirty="0">
                        <a:latin typeface="Candara" panose="020E0502030303020204" pitchFamily="34" charset="0"/>
                      </a:endParaRPr>
                    </a:p>
                  </a:txBody>
                  <a:tcPr/>
                </a:tc>
                <a:tc>
                  <a:txBody>
                    <a:bodyPr/>
                    <a:lstStyle/>
                    <a:p>
                      <a:pPr algn="ctr"/>
                      <a:r>
                        <a:rPr lang="en-US" dirty="0">
                          <a:latin typeface="Candara" panose="020E0502030303020204" pitchFamily="34" charset="0"/>
                        </a:rPr>
                        <a:t>High</a:t>
                      </a:r>
                    </a:p>
                  </a:txBody>
                  <a:tcPr/>
                </a:tc>
                <a:tc>
                  <a:txBody>
                    <a:bodyPr/>
                    <a:lstStyle/>
                    <a:p>
                      <a:pPr algn="ctr"/>
                      <a:r>
                        <a:rPr lang="en-US" dirty="0">
                          <a:latin typeface="Candara" panose="020E0502030303020204" pitchFamily="34" charset="0"/>
                        </a:rPr>
                        <a:t>3</a:t>
                      </a:r>
                    </a:p>
                  </a:txBody>
                  <a:tcPr/>
                </a:tc>
                <a:tc>
                  <a:txBody>
                    <a:bodyPr/>
                    <a:lstStyle/>
                    <a:p>
                      <a:pPr algn="ctr"/>
                      <a:r>
                        <a:rPr lang="en-US" dirty="0">
                          <a:latin typeface="Candara" panose="020E0502030303020204" pitchFamily="34" charset="0"/>
                        </a:rPr>
                        <a:t>Incomplete</a:t>
                      </a:r>
                    </a:p>
                  </a:txBody>
                  <a:tcPr/>
                </a:tc>
                <a:extLst>
                  <a:ext uri="{0D108BD9-81ED-4DB2-BD59-A6C34878D82A}">
                    <a16:rowId xmlns:a16="http://schemas.microsoft.com/office/drawing/2014/main" val="4170694360"/>
                  </a:ext>
                </a:extLst>
              </a:tr>
              <a:tr h="1089690">
                <a:tc>
                  <a:txBody>
                    <a:bodyPr/>
                    <a:lstStyle/>
                    <a:p>
                      <a:pPr algn="ctr"/>
                      <a:r>
                        <a:rPr lang="en-US" dirty="0">
                          <a:latin typeface="Candara" panose="020E0502030303020204" pitchFamily="34" charset="0"/>
                        </a:rPr>
                        <a:t>4</a:t>
                      </a:r>
                    </a:p>
                  </a:txBody>
                  <a:tcPr/>
                </a:tc>
                <a:tc>
                  <a:txBody>
                    <a:bodyPr/>
                    <a:lstStyle/>
                    <a:p>
                      <a:r>
                        <a:rPr lang="en-US" sz="1800" dirty="0">
                          <a:latin typeface="Candara" panose="020E0502030303020204" pitchFamily="34" charset="0"/>
                        </a:rPr>
                        <a:t>Product implementation </a:t>
                      </a:r>
                    </a:p>
                    <a:p>
                      <a:pPr marL="342900" indent="-342900">
                        <a:buFont typeface="Wingdings" panose="05000000000000000000" pitchFamily="2" charset="2"/>
                        <a:buChar char="Ø"/>
                      </a:pPr>
                      <a:r>
                        <a:rPr lang="en-US" sz="1800" dirty="0">
                          <a:latin typeface="Candara" panose="020E0502030303020204" pitchFamily="34" charset="0"/>
                        </a:rPr>
                        <a:t>Database</a:t>
                      </a:r>
                      <a:r>
                        <a:rPr lang="en-US" sz="1800" baseline="0" dirty="0">
                          <a:latin typeface="Candara" panose="020E0502030303020204" pitchFamily="34" charset="0"/>
                        </a:rPr>
                        <a:t> connectivity with trained model</a:t>
                      </a:r>
                    </a:p>
                    <a:p>
                      <a:pPr marL="0" indent="0">
                        <a:buFont typeface="Wingdings" panose="05000000000000000000" pitchFamily="2" charset="2"/>
                        <a:buNone/>
                      </a:pPr>
                      <a:endParaRPr lang="en-US" dirty="0">
                        <a:latin typeface="Candara" panose="020E0502030303020204" pitchFamily="34" charset="0"/>
                      </a:endParaRPr>
                    </a:p>
                  </a:txBody>
                  <a:tcPr/>
                </a:tc>
                <a:tc>
                  <a:txBody>
                    <a:bodyPr/>
                    <a:lstStyle/>
                    <a:p>
                      <a:pPr algn="ctr"/>
                      <a:r>
                        <a:rPr lang="en-US">
                          <a:latin typeface="Candara" panose="020E0502030303020204" pitchFamily="34" charset="0"/>
                        </a:rPr>
                        <a:t>Hig</a:t>
                      </a:r>
                      <a:r>
                        <a:rPr lang="en-US" dirty="0">
                          <a:latin typeface="Candara" panose="020E0502030303020204" pitchFamily="34" charset="0"/>
                        </a:rPr>
                        <a:t>h</a:t>
                      </a:r>
                    </a:p>
                  </a:txBody>
                  <a:tcPr/>
                </a:tc>
                <a:tc>
                  <a:txBody>
                    <a:bodyPr/>
                    <a:lstStyle/>
                    <a:p>
                      <a:pPr algn="ctr"/>
                      <a:r>
                        <a:rPr lang="en-US" dirty="0">
                          <a:latin typeface="Candara" panose="020E0502030303020204" pitchFamily="34" charset="0"/>
                        </a:rPr>
                        <a:t>4</a:t>
                      </a:r>
                    </a:p>
                  </a:txBody>
                  <a:tcPr/>
                </a:tc>
                <a:tc>
                  <a:txBody>
                    <a:bodyPr/>
                    <a:lstStyle/>
                    <a:p>
                      <a:pPr algn="ctr"/>
                      <a:r>
                        <a:rPr lang="en-US" dirty="0">
                          <a:latin typeface="Candara" panose="020E0502030303020204" pitchFamily="34" charset="0"/>
                        </a:rPr>
                        <a:t>Incomplete</a:t>
                      </a:r>
                    </a:p>
                  </a:txBody>
                  <a:tcPr/>
                </a:tc>
                <a:extLst>
                  <a:ext uri="{0D108BD9-81ED-4DB2-BD59-A6C34878D82A}">
                    <a16:rowId xmlns:a16="http://schemas.microsoft.com/office/drawing/2014/main" val="1249133926"/>
                  </a:ext>
                </a:extLst>
              </a:tr>
            </a:tbl>
          </a:graphicData>
        </a:graphic>
      </p:graphicFrame>
    </p:spTree>
    <p:extLst>
      <p:ext uri="{BB962C8B-B14F-4D97-AF65-F5344CB8AC3E}">
        <p14:creationId xmlns:p14="http://schemas.microsoft.com/office/powerpoint/2010/main" val="10294246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{DBD21190-FD9A-9544-AA3F-83A9A929CB2C}tf16401378</Template>
  <TotalTime>877</TotalTime>
  <Words>1212</Words>
  <Application>Microsoft Macintosh PowerPoint</Application>
  <PresentationFormat>Widescreen</PresentationFormat>
  <Paragraphs>255</Paragraphs>
  <Slides>28</Slides>
  <Notes>1</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Candara</vt:lpstr>
      <vt:lpstr>Century Gothic</vt:lpstr>
      <vt:lpstr>MS Shell Dlg 2</vt:lpstr>
      <vt:lpstr>Wingdings</vt:lpstr>
      <vt:lpstr>Wingdings 3</vt:lpstr>
      <vt:lpstr>Madison</vt:lpstr>
      <vt:lpstr>COMPUTER SCIENCE PROJECT I-CS691    CLASS NAVIGATOR      GUIDANCE BY-PROF HENRY WONG         </vt:lpstr>
      <vt:lpstr>Contents</vt:lpstr>
      <vt:lpstr>Problem Statement</vt:lpstr>
      <vt:lpstr>Introduction</vt:lpstr>
      <vt:lpstr>Objectives</vt:lpstr>
      <vt:lpstr>Timeline</vt:lpstr>
      <vt:lpstr>Requirements</vt:lpstr>
      <vt:lpstr>Android Studio and Xcode </vt:lpstr>
      <vt:lpstr>PowerPoint Presentation</vt:lpstr>
      <vt:lpstr>   Log in Menu Sign up Menu Forgot password    </vt:lpstr>
      <vt:lpstr>    Enter Username Enter Email Enter Password Enter Contact Number  </vt:lpstr>
      <vt:lpstr>.   Login with Username/Email Enter Password Login </vt:lpstr>
      <vt:lpstr>    Valid  Username/Email Submit  </vt:lpstr>
      <vt:lpstr> Valid  source location Valid destination location   </vt:lpstr>
      <vt:lpstr>Test Cases</vt:lpstr>
      <vt:lpstr>Test Cases</vt:lpstr>
      <vt:lpstr>Augmented Reality</vt:lpstr>
      <vt:lpstr>Breakdown</vt:lpstr>
      <vt:lpstr>User Stories </vt:lpstr>
      <vt:lpstr>Diagrams</vt:lpstr>
      <vt:lpstr>Implementation</vt:lpstr>
      <vt:lpstr>Frontend Implementation</vt:lpstr>
      <vt:lpstr>Future Plan</vt:lpstr>
      <vt:lpstr>Image recognition</vt:lpstr>
      <vt:lpstr>Deep convolutional neural networks</vt:lpstr>
      <vt:lpstr>Diagrams</vt:lpstr>
      <vt:lpstr>Application demo</vt:lpstr>
      <vt:lpstr>Thank You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SCIENCE PROJECT I-CS691</dc:title>
  <dc:creator>Microsoft Office User</dc:creator>
  <cp:lastModifiedBy>Microsoft Office User</cp:lastModifiedBy>
  <cp:revision>70</cp:revision>
  <dcterms:created xsi:type="dcterms:W3CDTF">2018-12-13T20:07:24Z</dcterms:created>
  <dcterms:modified xsi:type="dcterms:W3CDTF">2018-12-18T00:18:55Z</dcterms:modified>
</cp:coreProperties>
</file>